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16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9" r:id="rId14"/>
    <p:sldId id="268" r:id="rId15"/>
  </p:sldIdLst>
  <p:sldSz cx="9144000" cy="6858000" type="screen4x3"/>
  <p:notesSz cx="7099300" cy="10234613"/>
  <p:embeddedFontLst>
    <p:embeddedFont>
      <p:font typeface="Cambria" pitchFamily="18" charset="0"/>
      <p:regular r:id="rId17"/>
      <p:bold r:id="rId18"/>
      <p:italic r:id="rId19"/>
      <p:boldItalic r:id="rId20"/>
    </p:embeddedFont>
    <p:embeddedFont>
      <p:font typeface="Cambria Math" pitchFamily="18" charset="0"/>
      <p:regular r:id="rId21"/>
    </p:embeddedFont>
    <p:embeddedFont>
      <p:font typeface="Comic Sans MS" pitchFamily="66" charset="0"/>
      <p:regular r:id="rId22"/>
      <p:bold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207" autoAdjust="0"/>
    <p:restoredTop sz="95571" autoAdjust="0"/>
  </p:normalViewPr>
  <p:slideViewPr>
    <p:cSldViewPr snapToGrid="0">
      <p:cViewPr varScale="1">
        <p:scale>
          <a:sx n="75" d="100"/>
          <a:sy n="75" d="100"/>
        </p:scale>
        <p:origin x="-8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6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6F744593-BEDE-4D00-A4E6-A1EFA0961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40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BD0F1-0782-4BFF-9BE2-497DF79FF91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180BE-6398-4FCA-958D-47F46971A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04D85-AC5A-4404-8667-2B6AF372D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0"/>
            <a:ext cx="2232025" cy="6742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0"/>
            <a:ext cx="6543675" cy="6742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8387C-1185-42F8-846E-B8369754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8785225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052513"/>
            <a:ext cx="4351337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352925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35AB5-C6ED-4563-BB5B-E5AFF0F1E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0"/>
            <a:ext cx="8458200" cy="3352800"/>
          </a:xfrm>
        </p:spPr>
        <p:txBody>
          <a:bodyPr/>
          <a:lstStyle>
            <a:lvl1pPr>
              <a:buFont typeface="Arial" pitchFamily="34" charset="0"/>
              <a:buNone/>
              <a:defRPr sz="3600">
                <a:solidFill>
                  <a:schemeClr val="tx1">
                    <a:lumMod val="95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8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8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11092-8E31-4C1F-9E69-59C47C8E8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1F277-6BE5-406B-A866-C95192C0C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51337" cy="5689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352925" cy="5689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1C178-78C4-4EE5-A430-63C626BC7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D6295-6406-4869-9BF7-2359FCF92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A53C5-72DC-4F28-88A1-5B68A3676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95EB7-39B8-4F4D-9AF8-410C23AA5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58E1-9A82-4C88-9B36-0CB03A95F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24997-4215-4C20-9D7E-61FC899E9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0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8856662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2813" y="6597650"/>
            <a:ext cx="6111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4E190E6D-F393-41E3-9649-843FEF60A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99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5"/>
        </a:buBlip>
        <a:defRPr sz="24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18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14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14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1400">
          <a:solidFill>
            <a:srgbClr val="5F5F5F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914401"/>
            <a:ext cx="7772400" cy="1947862"/>
          </a:xfrm>
        </p:spPr>
        <p:txBody>
          <a:bodyPr/>
          <a:lstStyle/>
          <a:p>
            <a:pPr algn="r" eaLnBrk="1" hangingPunct="1"/>
            <a:r>
              <a:rPr lang="en-US" sz="4000" dirty="0" smtClean="0"/>
              <a:t>A SERVICE CURVE APPROACH TO DEMAND RESPONSE</a:t>
            </a:r>
            <a:endParaRPr lang="en-US" i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13" y="2819400"/>
            <a:ext cx="7772400" cy="1219200"/>
          </a:xfrm>
        </p:spPr>
        <p:txBody>
          <a:bodyPr/>
          <a:lstStyle/>
          <a:p>
            <a:pPr algn="r" eaLnBrk="1" hangingPunct="1"/>
            <a:r>
              <a:rPr lang="en-US" dirty="0" smtClean="0"/>
              <a:t>Jean-Yves Le </a:t>
            </a:r>
            <a:r>
              <a:rPr lang="en-US" dirty="0" err="1" smtClean="0"/>
              <a:t>Boudec</a:t>
            </a:r>
            <a:endParaRPr lang="en-US" dirty="0" smtClean="0"/>
          </a:p>
          <a:p>
            <a:pPr algn="r" eaLnBrk="1" hangingPunct="1"/>
            <a:r>
              <a:rPr lang="en-US" dirty="0" smtClean="0"/>
              <a:t>Dan-</a:t>
            </a:r>
            <a:r>
              <a:rPr lang="en-US" dirty="0" err="1" smtClean="0"/>
              <a:t>Cristian</a:t>
            </a:r>
            <a:r>
              <a:rPr lang="en-US" dirty="0" smtClean="0"/>
              <a:t> </a:t>
            </a:r>
            <a:r>
              <a:rPr lang="en-US" dirty="0" err="1" smtClean="0"/>
              <a:t>Tomozei</a:t>
            </a:r>
            <a:endParaRPr lang="en-US" dirty="0" smtClean="0"/>
          </a:p>
        </p:txBody>
      </p:sp>
      <p:sp>
        <p:nvSpPr>
          <p:cNvPr id="205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B56C2D3B-DAC1-4269-A379-77DC6ED0F7B9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5" name="Picture 4" descr="epfl_log_rvb-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4267200"/>
            <a:ext cx="1421628" cy="685800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8532813" y="6597650"/>
            <a:ext cx="6111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eboudec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968" y="124682"/>
            <a:ext cx="5725727" cy="2618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1" y="0"/>
            <a:ext cx="3117164" cy="1631092"/>
          </a:xfrm>
        </p:spPr>
        <p:txBody>
          <a:bodyPr/>
          <a:lstStyle/>
          <a:p>
            <a:r>
              <a:rPr lang="fr-CH" sz="3600" dirty="0" smtClean="0"/>
              <a:t>The Maths of </a:t>
            </a:r>
            <a:r>
              <a:rPr lang="fr-CH" sz="3600" dirty="0" err="1" smtClean="0"/>
              <a:t>Two-Level</a:t>
            </a:r>
            <a:r>
              <a:rPr lang="fr-CH" sz="3600" dirty="0" smtClean="0"/>
              <a:t> Control</a:t>
            </a:r>
            <a:endParaRPr lang="fr-CH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79388" y="1729945"/>
                <a:ext cx="4351337" cy="5012167"/>
              </a:xfrm>
            </p:spPr>
            <p:txBody>
              <a:bodyPr/>
              <a:lstStyle/>
              <a:p>
                <a:r>
                  <a:rPr lang="fr-CH" dirty="0" smtClean="0"/>
                  <a:t>The </a:t>
                </a:r>
                <a:r>
                  <a:rPr lang="fr-CH" dirty="0" err="1" smtClean="0"/>
                  <a:t>constraint</a:t>
                </a:r>
                <a:r>
                  <a:rPr lang="fr-CH" dirty="0" smtClean="0"/>
                  <a:t> on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fr-CH" dirty="0" err="1" smtClean="0"/>
                  <a:t>is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equivalent</a:t>
                </a:r>
                <a:r>
                  <a:rPr lang="fr-CH" dirty="0" smtClean="0"/>
                  <a:t> to</a:t>
                </a:r>
                <a:br>
                  <a:rPr lang="fr-CH" dirty="0" smtClean="0"/>
                </a:br>
                <a:r>
                  <a:rPr lang="fr-CH" dirty="0" smtClean="0"/>
                  <a:t/>
                </a:r>
                <a:br>
                  <a:rPr lang="fr-CH" dirty="0" smtClean="0"/>
                </a:b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fr-CH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fr-CH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fr-CH" b="0" i="1" dirty="0" smtClean="0">
                    <a:latin typeface="Cambria Math"/>
                  </a:rPr>
                  <a:t/>
                </a:r>
                <a:br>
                  <a:rPr lang="fr-CH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fr-CH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  <m:r>
                          <a:rPr lang="fr-CH" b="0" i="1" smtClean="0">
                            <a:latin typeface="Cambria Math"/>
                          </a:rPr>
                          <m:t> +</m:t>
                        </m:r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  <m:r>
                          <a:rPr lang="fr-CH" b="0" i="1" smtClean="0">
                            <a:latin typeface="Cambria Math"/>
                          </a:rPr>
                          <m:t>_1</m:t>
                        </m:r>
                      </m:sup>
                      <m:e>
                        <m:r>
                          <a:rPr lang="fr-CH" b="0" i="1" smtClean="0">
                            <a:latin typeface="Cambria Math"/>
                          </a:rPr>
                          <m:t>𝑢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fr-CH" b="0" i="1" smtClean="0">
                            <a:latin typeface="Cambria Math"/>
                          </a:rPr>
                          <m:t>𝑑𝑠</m:t>
                        </m:r>
                        <m:r>
                          <a:rPr lang="fr-CH" b="0" i="1" smtClean="0">
                            <a:latin typeface="Cambria Math"/>
                          </a:rPr>
                          <m:t>≥</m:t>
                        </m:r>
                        <m:r>
                          <a:rPr lang="fr-CH" b="0" i="1" smtClean="0">
                            <a:latin typeface="Cambria Math"/>
                          </a:rPr>
                          <m:t>𝐴</m:t>
                        </m:r>
                      </m:e>
                    </m:nary>
                  </m:oMath>
                </a14:m>
                <a:endParaRPr lang="fr-CH" dirty="0" smtClean="0"/>
              </a:p>
              <a:p>
                <a:endParaRPr lang="fr-CH" dirty="0"/>
              </a:p>
              <a:p>
                <a:r>
                  <a:rPr lang="fr-CH" dirty="0" smtClean="0"/>
                  <a:t>i.e. the </a:t>
                </a:r>
                <a:r>
                  <a:rPr lang="fr-CH" dirty="0" err="1" smtClean="0"/>
                  <a:t>allowed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energy</a:t>
                </a:r>
                <a:r>
                  <a:rPr lang="fr-CH" dirty="0" smtClean="0"/>
                  <a:t> per </a:t>
                </a:r>
                <a:r>
                  <a:rPr lang="fr-CH" dirty="0" err="1" smtClean="0"/>
                  <a:t>window</a:t>
                </a:r>
                <a:r>
                  <a:rPr lang="fr-CH" dirty="0" smtClean="0"/>
                  <a:t> of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fr-CH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CH" dirty="0" err="1" smtClean="0"/>
                  <a:t>is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lower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bounded</a:t>
                </a:r>
                <a:endParaRPr lang="fr-CH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79388" y="1729945"/>
                <a:ext cx="4351337" cy="5012167"/>
              </a:xfrm>
              <a:blipFill rotWithShape="1">
                <a:blip r:embed="rId4"/>
                <a:stretch>
                  <a:fillRect t="-973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509" y="4170406"/>
            <a:ext cx="39909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62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leboudec\Desktop\Buying-an-Electric-C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72"/>
          <a:stretch/>
        </p:blipFill>
        <p:spPr bwMode="auto">
          <a:xfrm>
            <a:off x="5491953" y="3859460"/>
            <a:ext cx="3637434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User </a:t>
            </a:r>
            <a:r>
              <a:rPr lang="fr-CH" dirty="0" err="1" smtClean="0"/>
              <a:t>Side</a:t>
            </a:r>
            <a:r>
              <a:rPr lang="fr-CH" dirty="0" smtClean="0"/>
              <a:t> </a:t>
            </a:r>
            <a:r>
              <a:rPr lang="fr-CH" dirty="0" err="1" smtClean="0"/>
              <a:t>Optimization</a:t>
            </a:r>
            <a:r>
              <a:rPr lang="fr-CH" dirty="0" smtClean="0"/>
              <a:t>	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smtClean="0"/>
              <a:t>User </a:t>
            </a:r>
            <a:r>
              <a:rPr lang="fr-CH" dirty="0" err="1" smtClean="0"/>
              <a:t>can</a:t>
            </a:r>
            <a:r>
              <a:rPr lang="fr-CH" dirty="0" smtClean="0"/>
              <a:t> observe </a:t>
            </a:r>
            <a:r>
              <a:rPr lang="fr-CH" dirty="0" err="1" smtClean="0"/>
              <a:t>past</a:t>
            </a:r>
            <a:r>
              <a:rPr lang="fr-CH" dirty="0" smtClean="0"/>
              <a:t> </a:t>
            </a:r>
            <a:r>
              <a:rPr lang="fr-CH" dirty="0" err="1" smtClean="0"/>
              <a:t>signals</a:t>
            </a:r>
            <a:r>
              <a:rPr lang="fr-CH" dirty="0" smtClean="0"/>
              <a:t> and </a:t>
            </a:r>
            <a:r>
              <a:rPr lang="fr-CH" dirty="0" err="1" smtClean="0"/>
              <a:t>predict</a:t>
            </a:r>
            <a:r>
              <a:rPr lang="fr-CH" dirty="0" smtClean="0"/>
              <a:t> </a:t>
            </a:r>
            <a:r>
              <a:rPr lang="fr-CH" dirty="0" err="1" smtClean="0"/>
              <a:t>worst</a:t>
            </a:r>
            <a:r>
              <a:rPr lang="fr-CH" dirty="0" smtClean="0"/>
              <a:t> case future</a:t>
            </a:r>
          </a:p>
          <a:p>
            <a:r>
              <a:rPr lang="fr-CH" dirty="0" smtClean="0"/>
              <a:t>Smart home </a:t>
            </a:r>
            <a:r>
              <a:rPr lang="fr-CH" dirty="0" err="1" smtClean="0"/>
              <a:t>controller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manage </a:t>
            </a:r>
            <a:r>
              <a:rPr lang="fr-CH" dirty="0" err="1" smtClean="0"/>
              <a:t>load</a:t>
            </a:r>
            <a:r>
              <a:rPr lang="fr-CH" dirty="0" smtClean="0"/>
              <a:t> </a:t>
            </a:r>
            <a:r>
              <a:rPr lang="fr-CH" dirty="0" err="1" smtClean="0"/>
              <a:t>accordingly</a:t>
            </a:r>
            <a:r>
              <a:rPr lang="fr-CH" dirty="0"/>
              <a:t/>
            </a:r>
            <a:br>
              <a:rPr lang="fr-CH" dirty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[</a:t>
            </a:r>
            <a:r>
              <a:rPr lang="fr-CH" dirty="0" err="1" smtClean="0"/>
              <a:t>LeBoudec</a:t>
            </a:r>
            <a:r>
              <a:rPr lang="fr-CH" dirty="0" smtClean="0"/>
              <a:t> </a:t>
            </a:r>
            <a:r>
              <a:rPr lang="fr-CH" dirty="0" err="1" smtClean="0"/>
              <a:t>Tomozei</a:t>
            </a:r>
            <a:r>
              <a:rPr lang="fr-CH" dirty="0" smtClean="0"/>
              <a:t> 2011]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6147" y="413083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leboudec\Desktop\tablet_pc_samsung_galaxy_tab_bild_129845275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0" r="44053"/>
          <a:stretch/>
        </p:blipFill>
        <p:spPr bwMode="auto">
          <a:xfrm>
            <a:off x="4653940" y="1767956"/>
            <a:ext cx="2372518" cy="220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33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-1"/>
            <a:ext cx="4179845" cy="1087395"/>
          </a:xfrm>
        </p:spPr>
        <p:txBody>
          <a:bodyPr/>
          <a:lstStyle/>
          <a:p>
            <a:r>
              <a:rPr lang="fr-CH" sz="3600" dirty="0" smtClean="0"/>
              <a:t>Provider </a:t>
            </a:r>
            <a:r>
              <a:rPr lang="fr-CH" sz="3600" dirty="0" err="1" smtClean="0"/>
              <a:t>Side</a:t>
            </a:r>
            <a:r>
              <a:rPr lang="fr-CH" sz="3600" dirty="0" smtClean="0"/>
              <a:t> </a:t>
            </a:r>
            <a:r>
              <a:rPr lang="fr-CH" sz="3600" dirty="0" err="1" smtClean="0"/>
              <a:t>Optimization</a:t>
            </a:r>
            <a:endParaRPr lang="fr-CH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79388" y="1655805"/>
                <a:ext cx="4351337" cy="5086308"/>
              </a:xfrm>
            </p:spPr>
            <p:txBody>
              <a:bodyPr/>
              <a:lstStyle/>
              <a:p>
                <a:r>
                  <a:rPr lang="fr-CH" dirty="0" smtClean="0"/>
                  <a:t>Provider </a:t>
                </a:r>
                <a:r>
                  <a:rPr lang="fr-CH" dirty="0" err="1" smtClean="0"/>
                  <a:t>may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send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smooth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signals</a:t>
                </a:r>
                <a:r>
                  <a:rPr lang="fr-CH" dirty="0" smtClean="0"/>
                  <a:t> </a:t>
                </a:r>
              </a:p>
              <a:p>
                <a:pPr lvl="1"/>
                <a:r>
                  <a:rPr lang="fr-CH" b="0" dirty="0" err="1" smtClean="0"/>
                  <a:t>E.g</a:t>
                </a:r>
                <a:r>
                  <a:rPr lang="fr-CH" b="0" dirty="0" smtClean="0"/>
                  <a:t>.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CH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/>
                          </a:rPr>
                          <m:t>2 </m:t>
                        </m:r>
                        <m:r>
                          <a:rPr lang="fr-CH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fr-CH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fr-CH" dirty="0" smtClean="0"/>
                  <a:t> to </a:t>
                </a:r>
                <a:r>
                  <a:rPr lang="fr-CH" dirty="0" err="1" smtClean="0"/>
                  <a:t>many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customers</a:t>
                </a:r>
                <a:r>
                  <a:rPr lang="fr-CH" dirty="0" smtClean="0"/>
                  <a:t>, for long </a:t>
                </a:r>
                <a:r>
                  <a:rPr lang="fr-CH" dirty="0" err="1" smtClean="0"/>
                  <a:t>periods</a:t>
                </a:r>
                <a:r>
                  <a:rPr lang="fr-CH" dirty="0" smtClean="0"/>
                  <a:t> of time</a:t>
                </a:r>
              </a:p>
              <a:p>
                <a:r>
                  <a:rPr lang="fr-CH" dirty="0" smtClean="0"/>
                  <a:t>Or </a:t>
                </a:r>
                <a:r>
                  <a:rPr lang="fr-CH" dirty="0" err="1" smtClean="0"/>
                  <a:t>bursty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signals</a:t>
                </a:r>
                <a:endParaRPr lang="fr-CH" dirty="0" smtClean="0"/>
              </a:p>
              <a:p>
                <a:pPr lvl="1"/>
                <a:r>
                  <a:rPr lang="fr-CH" dirty="0" err="1" smtClean="0"/>
                  <a:t>E.g</a:t>
                </a:r>
                <a:r>
                  <a:rPr lang="fr-CH" dirty="0" smtClean="0"/>
                  <a:t>.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fr-CH" i="1">
                            <a:latin typeface="Cambria Math"/>
                          </a:rPr>
                        </m:ctrlPr>
                      </m:dPr>
                      <m:e>
                        <m:r>
                          <a:rPr lang="fr-CH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CH" i="1">
                            <a:latin typeface="Cambria Math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fr-CH" i="1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fr-CH" dirty="0"/>
                  <a:t> to </a:t>
                </a:r>
                <a:r>
                  <a:rPr lang="fr-CH" dirty="0" err="1" smtClean="0"/>
                  <a:t>selected</a:t>
                </a:r>
                <a:r>
                  <a:rPr lang="fr-CH" dirty="0" smtClean="0"/>
                  <a:t> </a:t>
                </a:r>
                <a:r>
                  <a:rPr lang="fr-CH" dirty="0" err="1"/>
                  <a:t>customers</a:t>
                </a:r>
                <a:r>
                  <a:rPr lang="fr-CH" dirty="0"/>
                  <a:t>, for </a:t>
                </a:r>
                <a:r>
                  <a:rPr lang="fr-CH" dirty="0" err="1" smtClean="0"/>
                  <a:t>shorter</a:t>
                </a:r>
                <a:r>
                  <a:rPr lang="fr-CH" dirty="0" smtClean="0"/>
                  <a:t>  </a:t>
                </a:r>
                <a:r>
                  <a:rPr lang="fr-CH" dirty="0" err="1" smtClean="0"/>
                  <a:t>periods</a:t>
                </a:r>
                <a:r>
                  <a:rPr lang="fr-CH" dirty="0" smtClean="0"/>
                  <a:t> </a:t>
                </a:r>
                <a:r>
                  <a:rPr lang="fr-CH" dirty="0"/>
                  <a:t>of </a:t>
                </a:r>
                <a:r>
                  <a:rPr lang="fr-CH" dirty="0" smtClean="0"/>
                  <a:t>time</a:t>
                </a:r>
                <a:endParaRPr lang="fr-CH" dirty="0"/>
              </a:p>
              <a:p>
                <a:r>
                  <a:rPr lang="fr-CH" dirty="0" err="1" smtClean="0"/>
                  <a:t>Smooth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signals</a:t>
                </a:r>
                <a:r>
                  <a:rPr lang="fr-CH" dirty="0" smtClean="0"/>
                  <a:t> are optimal for </a:t>
                </a:r>
                <a:r>
                  <a:rPr lang="fr-CH" dirty="0" err="1" smtClean="0"/>
                  <a:t>stationary</a:t>
                </a:r>
                <a:r>
                  <a:rPr lang="fr-CH" dirty="0" smtClean="0"/>
                  <a:t> but </a:t>
                </a:r>
                <a:r>
                  <a:rPr lang="fr-CH" dirty="0" err="1" smtClean="0"/>
                  <a:t>random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loads</a:t>
                </a:r>
                <a:r>
                  <a:rPr lang="fr-CH" dirty="0" smtClean="0"/>
                  <a:t>, </a:t>
                </a:r>
                <a:r>
                  <a:rPr lang="fr-CH" dirty="0" err="1" smtClean="0"/>
                  <a:t>bursty</a:t>
                </a:r>
                <a:r>
                  <a:rPr lang="fr-CH" dirty="0" smtClean="0"/>
                  <a:t> signal are </a:t>
                </a:r>
                <a:r>
                  <a:rPr lang="fr-CH" dirty="0" err="1" smtClean="0"/>
                  <a:t>better</a:t>
                </a:r>
                <a:r>
                  <a:rPr lang="fr-CH" dirty="0" smtClean="0"/>
                  <a:t> for shaving </a:t>
                </a:r>
                <a:r>
                  <a:rPr lang="fr-CH" dirty="0" err="1" smtClean="0"/>
                  <a:t>peaks</a:t>
                </a:r>
                <a:endParaRPr lang="fr-CH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79388" y="1655805"/>
                <a:ext cx="4351337" cy="5086308"/>
              </a:xfrm>
              <a:blipFill rotWithShape="1">
                <a:blip r:embed="rId3"/>
                <a:stretch>
                  <a:fillRect t="-959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12" y="580767"/>
            <a:ext cx="3252086" cy="292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011" y="3617653"/>
            <a:ext cx="3318088" cy="282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21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EPFL Testbed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194" name="Picture 2" descr="C:\Users\leboudec\Desktop\scad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1" y="1420211"/>
            <a:ext cx="8897938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923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Conclusions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51337" cy="1851325"/>
          </a:xfrm>
        </p:spPr>
        <p:txBody>
          <a:bodyPr/>
          <a:lstStyle/>
          <a:p>
            <a:r>
              <a:rPr lang="fr-CH" dirty="0" err="1" smtClean="0"/>
              <a:t>We</a:t>
            </a:r>
            <a:r>
              <a:rPr lang="fr-CH" dirty="0" smtClean="0"/>
              <a:t> propose a service </a:t>
            </a:r>
            <a:r>
              <a:rPr lang="fr-CH" dirty="0" err="1" smtClean="0"/>
              <a:t>curve</a:t>
            </a:r>
            <a:r>
              <a:rPr lang="fr-CH" dirty="0" smtClean="0"/>
              <a:t> </a:t>
            </a:r>
            <a:r>
              <a:rPr lang="fr-CH" dirty="0" err="1" smtClean="0"/>
              <a:t>approach</a:t>
            </a:r>
            <a:r>
              <a:rPr lang="fr-CH" dirty="0" smtClean="0"/>
              <a:t> to </a:t>
            </a:r>
            <a:r>
              <a:rPr lang="fr-CH" dirty="0" err="1" smtClean="0"/>
              <a:t>demand</a:t>
            </a:r>
            <a:r>
              <a:rPr lang="fr-CH" dirty="0" smtClean="0"/>
              <a:t> </a:t>
            </a:r>
            <a:r>
              <a:rPr lang="fr-CH" dirty="0" err="1" smtClean="0"/>
              <a:t>response</a:t>
            </a:r>
            <a:endParaRPr lang="fr-CH" dirty="0" smtClean="0"/>
          </a:p>
          <a:p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352925" cy="2926363"/>
          </a:xfrm>
        </p:spPr>
        <p:txBody>
          <a:bodyPr/>
          <a:lstStyle/>
          <a:p>
            <a:r>
              <a:rPr lang="fr-CH" dirty="0" err="1"/>
              <a:t>Distributed</a:t>
            </a:r>
            <a:r>
              <a:rPr lang="fr-CH" dirty="0"/>
              <a:t/>
            </a:r>
            <a:br>
              <a:rPr lang="fr-CH" dirty="0"/>
            </a:br>
            <a:r>
              <a:rPr lang="fr-CH" dirty="0" err="1"/>
              <a:t>Applies</a:t>
            </a:r>
            <a:r>
              <a:rPr lang="fr-CH" dirty="0"/>
              <a:t> to total </a:t>
            </a:r>
            <a:r>
              <a:rPr lang="fr-CH" dirty="0" err="1"/>
              <a:t>customer</a:t>
            </a:r>
            <a:r>
              <a:rPr lang="fr-CH" dirty="0"/>
              <a:t> </a:t>
            </a:r>
            <a:r>
              <a:rPr lang="fr-CH" dirty="0" err="1"/>
              <a:t>load</a:t>
            </a:r>
            <a:r>
              <a:rPr lang="fr-CH" dirty="0"/>
              <a:t/>
            </a:r>
            <a:br>
              <a:rPr lang="fr-CH" dirty="0"/>
            </a:br>
            <a:r>
              <a:rPr lang="fr-CH" dirty="0" err="1"/>
              <a:t>Provides</a:t>
            </a:r>
            <a:r>
              <a:rPr lang="fr-CH" dirty="0"/>
              <a:t> large </a:t>
            </a:r>
            <a:r>
              <a:rPr lang="fr-CH" dirty="0" err="1"/>
              <a:t>flxibility</a:t>
            </a:r>
            <a:r>
              <a:rPr lang="fr-CH" dirty="0"/>
              <a:t> to provider</a:t>
            </a:r>
            <a:br>
              <a:rPr lang="fr-CH" dirty="0"/>
            </a:br>
            <a:r>
              <a:rPr lang="fr-CH" dirty="0" err="1"/>
              <a:t>Protects</a:t>
            </a:r>
            <a:r>
              <a:rPr lang="fr-CH" dirty="0"/>
              <a:t> user </a:t>
            </a:r>
            <a:r>
              <a:rPr lang="fr-CH" dirty="0" err="1"/>
              <a:t>from</a:t>
            </a:r>
            <a:r>
              <a:rPr lang="fr-CH" dirty="0"/>
              <a:t> </a:t>
            </a:r>
            <a:r>
              <a:rPr lang="fr-CH" dirty="0" err="1"/>
              <a:t>price</a:t>
            </a:r>
            <a:r>
              <a:rPr lang="fr-CH" dirty="0"/>
              <a:t> </a:t>
            </a:r>
            <a:r>
              <a:rPr lang="fr-CH" dirty="0" err="1"/>
              <a:t>uncertainty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6319" y="4771079"/>
            <a:ext cx="817627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fr-CH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[Le </a:t>
            </a:r>
            <a:r>
              <a:rPr lang="fr-CH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Boudec</a:t>
            </a:r>
            <a:r>
              <a:rPr lang="fr-CH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fr-CH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Tomezei</a:t>
            </a:r>
            <a:r>
              <a:rPr lang="fr-CH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2011]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Boudec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J.Y.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Tomozei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D.C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“Demand Response Using Service Curves”, EPFL-REPORT-168868, </a:t>
            </a:r>
          </a:p>
          <a:p>
            <a:pPr algn="l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https://infoscience.epfl.ch/record/168868,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2011</a:t>
            </a:r>
            <a:endParaRPr lang="fr-CH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9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Agenda</a:t>
            </a:r>
            <a:endParaRPr lang="fr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63262" y="1052513"/>
            <a:ext cx="5275384" cy="5689600"/>
          </a:xfrm>
        </p:spPr>
        <p:txBody>
          <a:bodyPr/>
          <a:lstStyle/>
          <a:p>
            <a:pPr algn="ctr"/>
            <a:r>
              <a:rPr lang="fr-CH" dirty="0" err="1" smtClean="0"/>
              <a:t>Demand</a:t>
            </a:r>
            <a:r>
              <a:rPr lang="fr-CH" dirty="0" smtClean="0"/>
              <a:t> </a:t>
            </a:r>
            <a:r>
              <a:rPr lang="fr-CH" dirty="0" err="1" smtClean="0"/>
              <a:t>Response</a:t>
            </a:r>
            <a:endParaRPr lang="fr-CH" dirty="0" smtClean="0"/>
          </a:p>
          <a:p>
            <a:pPr algn="ctr"/>
            <a:r>
              <a:rPr lang="fr-CH" dirty="0" smtClean="0"/>
              <a:t>Service </a:t>
            </a:r>
            <a:r>
              <a:rPr lang="fr-CH" dirty="0" err="1" smtClean="0"/>
              <a:t>Curve</a:t>
            </a:r>
            <a:r>
              <a:rPr lang="fr-CH" dirty="0" smtClean="0"/>
              <a:t> </a:t>
            </a:r>
            <a:r>
              <a:rPr lang="fr-CH" dirty="0" err="1" smtClean="0"/>
              <a:t>Approach</a:t>
            </a:r>
            <a:endParaRPr lang="fr-CH" dirty="0" smtClean="0"/>
          </a:p>
          <a:p>
            <a:pPr algn="ctr"/>
            <a:r>
              <a:rPr lang="fr-CH" dirty="0" smtClean="0"/>
              <a:t>User </a:t>
            </a:r>
            <a:r>
              <a:rPr lang="fr-CH" dirty="0" err="1" smtClean="0"/>
              <a:t>Side</a:t>
            </a:r>
            <a:r>
              <a:rPr lang="fr-CH" dirty="0" smtClean="0"/>
              <a:t> </a:t>
            </a:r>
            <a:r>
              <a:rPr lang="fr-CH" dirty="0" err="1" smtClean="0"/>
              <a:t>Optimization</a:t>
            </a:r>
            <a:endParaRPr lang="fr-CH" dirty="0" smtClean="0"/>
          </a:p>
          <a:p>
            <a:pPr algn="ctr"/>
            <a:r>
              <a:rPr lang="fr-CH" dirty="0" err="1" smtClean="0"/>
              <a:t>Operator</a:t>
            </a:r>
            <a:r>
              <a:rPr lang="fr-CH" dirty="0" smtClean="0"/>
              <a:t> </a:t>
            </a:r>
            <a:r>
              <a:rPr lang="fr-CH" dirty="0" err="1" smtClean="0"/>
              <a:t>Side</a:t>
            </a:r>
            <a:r>
              <a:rPr lang="fr-CH" dirty="0" smtClean="0"/>
              <a:t> </a:t>
            </a:r>
            <a:r>
              <a:rPr lang="fr-CH" dirty="0" err="1" smtClean="0"/>
              <a:t>Optimization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8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8785225" cy="1143000"/>
          </a:xfrm>
        </p:spPr>
        <p:txBody>
          <a:bodyPr/>
          <a:lstStyle/>
          <a:p>
            <a:r>
              <a:rPr lang="fr-CH" dirty="0" err="1" smtClean="0"/>
              <a:t>Demand</a:t>
            </a:r>
            <a:r>
              <a:rPr lang="fr-CH" dirty="0" smtClean="0"/>
              <a:t> </a:t>
            </a:r>
            <a:r>
              <a:rPr lang="fr-CH" dirty="0" err="1" smtClean="0"/>
              <a:t>Response</a:t>
            </a:r>
            <a:endParaRPr lang="fr-CH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1" y="1295400"/>
            <a:ext cx="3810000" cy="5003800"/>
          </a:xfrm>
        </p:spPr>
        <p:txBody>
          <a:bodyPr/>
          <a:lstStyle/>
          <a:p>
            <a:r>
              <a:rPr lang="fr-CH" dirty="0" err="1" smtClean="0"/>
              <a:t>Some</a:t>
            </a:r>
            <a:r>
              <a:rPr lang="fr-CH" dirty="0" smtClean="0"/>
              <a:t> </a:t>
            </a:r>
            <a:r>
              <a:rPr lang="fr-CH" dirty="0" err="1" smtClean="0"/>
              <a:t>Demand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delayed</a:t>
            </a:r>
            <a:r>
              <a:rPr lang="fr-CH" dirty="0" smtClean="0"/>
              <a:t> !</a:t>
            </a:r>
          </a:p>
          <a:p>
            <a:r>
              <a:rPr lang="fr-CH" dirty="0" smtClean="0"/>
              <a:t>DSO </a:t>
            </a:r>
            <a:r>
              <a:rPr lang="fr-CH" dirty="0" err="1" smtClean="0"/>
              <a:t>provides</a:t>
            </a:r>
            <a:r>
              <a:rPr lang="fr-CH" dirty="0" smtClean="0"/>
              <a:t> best effort service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statistical</a:t>
            </a:r>
            <a:r>
              <a:rPr lang="fr-CH" dirty="0" smtClean="0"/>
              <a:t> </a:t>
            </a:r>
            <a:r>
              <a:rPr lang="fr-CH" dirty="0" err="1" smtClean="0"/>
              <a:t>guarantees</a:t>
            </a:r>
            <a:r>
              <a:rPr lang="fr-CH" dirty="0" smtClean="0"/>
              <a:t>  [</a:t>
            </a:r>
            <a:r>
              <a:rPr lang="fr-CH" dirty="0" err="1" smtClean="0"/>
              <a:t>Keshav</a:t>
            </a:r>
            <a:r>
              <a:rPr lang="fr-CH" dirty="0" smtClean="0"/>
              <a:t> and Rosenberg 2010]</a:t>
            </a:r>
          </a:p>
          <a:p>
            <a:pPr>
              <a:buNone/>
            </a:pPr>
            <a:endParaRPr lang="fr-CH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Content Placeholder 8"/>
          <p:cNvSpPr>
            <a:spLocks noGrp="1"/>
          </p:cNvSpPr>
          <p:nvPr>
            <p:ph sz="half" idx="2"/>
          </p:nvPr>
        </p:nvSpPr>
        <p:spPr>
          <a:xfrm>
            <a:off x="5410200" y="3124200"/>
            <a:ext cx="3505200" cy="1346200"/>
          </a:xfrm>
        </p:spPr>
        <p:txBody>
          <a:bodyPr/>
          <a:lstStyle/>
          <a:p>
            <a:pPr>
              <a:buNone/>
            </a:pPr>
            <a:r>
              <a:rPr lang="fr-CH" sz="2000" dirty="0" err="1" smtClean="0"/>
              <a:t>Voltalis</a:t>
            </a:r>
            <a:r>
              <a:rPr lang="fr-CH" sz="2000" dirty="0" smtClean="0"/>
              <a:t> </a:t>
            </a:r>
            <a:r>
              <a:rPr lang="fr-CH" sz="2000" dirty="0" err="1" smtClean="0"/>
              <a:t>Bluepod</a:t>
            </a:r>
            <a:r>
              <a:rPr lang="fr-CH" sz="2000" dirty="0" smtClean="0"/>
              <a:t> </a:t>
            </a:r>
            <a:r>
              <a:rPr lang="fr-CH" sz="2000" dirty="0" err="1" smtClean="0"/>
              <a:t>switches</a:t>
            </a:r>
            <a:r>
              <a:rPr lang="fr-CH" sz="2000" dirty="0" smtClean="0"/>
              <a:t> off thermal </a:t>
            </a:r>
            <a:r>
              <a:rPr lang="fr-CH" sz="2000" dirty="0" err="1" smtClean="0"/>
              <a:t>load</a:t>
            </a:r>
            <a:r>
              <a:rPr lang="fr-CH" sz="2000" dirty="0" smtClean="0"/>
              <a:t> for 30 mn</a:t>
            </a:r>
            <a:endParaRPr lang="fr-CH" sz="2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838200"/>
            <a:ext cx="3028950" cy="25050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0316" y="446446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278" y="3907565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O063_menu-top_V2_01.jpg"/>
          <p:cNvPicPr>
            <a:picLocks noChangeAspect="1"/>
          </p:cNvPicPr>
          <p:nvPr/>
        </p:nvPicPr>
        <p:blipFill>
          <a:blip r:embed="rId6" cstate="print"/>
          <a:srcRect l="52347"/>
          <a:stretch>
            <a:fillRect/>
          </a:stretch>
        </p:blipFill>
        <p:spPr>
          <a:xfrm>
            <a:off x="5734228" y="4100067"/>
            <a:ext cx="2950347" cy="1990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Content Placeholder 8"/>
          <p:cNvSpPr txBox="1">
            <a:spLocks/>
          </p:cNvSpPr>
          <p:nvPr/>
        </p:nvSpPr>
        <p:spPr bwMode="auto">
          <a:xfrm>
            <a:off x="5638800" y="6298249"/>
            <a:ext cx="3505200" cy="87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CH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PeakSaver</a:t>
            </a:r>
            <a:r>
              <a:rPr kumimoji="0" lang="fr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cycles AC for 15mn</a:t>
            </a:r>
            <a:endParaRPr kumimoji="0" lang="fr-CH" sz="2000" b="0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2461189" y="6296825"/>
            <a:ext cx="3136306" cy="87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Programmable</a:t>
            </a:r>
            <a:r>
              <a:rPr kumimoji="0" lang="fr-CH" sz="2000" b="0" i="0" u="none" strike="noStrike" kern="0" cap="none" spc="0" normalizeH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H" sz="2000" b="0" i="0" u="none" strike="noStrike" kern="0" cap="none" spc="0" normalizeH="0" noProof="0" dirty="0" err="1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dishwasher</a:t>
            </a:r>
            <a:endParaRPr kumimoji="0" lang="fr-CH" sz="2000" b="0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60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Price vs </a:t>
            </a:r>
            <a:r>
              <a:rPr lang="fr-CH" dirty="0" err="1" smtClean="0"/>
              <a:t>Quantity</a:t>
            </a:r>
            <a:endParaRPr lang="fr-CH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err="1" smtClean="0"/>
              <a:t>Peaksaver</a:t>
            </a:r>
            <a:r>
              <a:rPr lang="fr-CH" dirty="0" smtClean="0"/>
              <a:t>, </a:t>
            </a:r>
            <a:r>
              <a:rPr lang="fr-CH" dirty="0" err="1" smtClean="0"/>
              <a:t>Bluepod</a:t>
            </a:r>
            <a:r>
              <a:rPr lang="fr-CH" dirty="0" smtClean="0"/>
              <a:t> </a:t>
            </a:r>
            <a:r>
              <a:rPr lang="fr-CH" dirty="0" err="1" smtClean="0"/>
              <a:t>act</a:t>
            </a:r>
            <a:r>
              <a:rPr lang="fr-CH" dirty="0" smtClean="0"/>
              <a:t> by </a:t>
            </a:r>
            <a:r>
              <a:rPr lang="fr-CH" dirty="0" err="1" smtClean="0"/>
              <a:t>quantity</a:t>
            </a:r>
            <a:r>
              <a:rPr lang="fr-CH" dirty="0" smtClean="0"/>
              <a:t> control</a:t>
            </a:r>
          </a:p>
          <a:p>
            <a:pPr lvl="1"/>
            <a:r>
              <a:rPr lang="fr-CH" dirty="0" smtClean="0"/>
              <a:t>DSO/</a:t>
            </a:r>
            <a:r>
              <a:rPr lang="fr-CH" dirty="0" err="1"/>
              <a:t>Aggregator</a:t>
            </a:r>
            <a:r>
              <a:rPr lang="fr-CH" dirty="0" smtClean="0"/>
              <a:t> </a:t>
            </a:r>
            <a:r>
              <a:rPr lang="fr-CH" dirty="0" err="1" smtClean="0"/>
              <a:t>switches</a:t>
            </a:r>
            <a:r>
              <a:rPr lang="fr-CH" dirty="0" smtClean="0"/>
              <a:t> off </a:t>
            </a:r>
            <a:r>
              <a:rPr lang="fr-CH" dirty="0" err="1" smtClean="0"/>
              <a:t>appliance</a:t>
            </a:r>
            <a:endParaRPr lang="fr-CH" dirty="0" smtClean="0"/>
          </a:p>
          <a:p>
            <a:r>
              <a:rPr lang="fr-CH" dirty="0" smtClean="0"/>
              <a:t>Price control </a:t>
            </a:r>
            <a:r>
              <a:rPr lang="fr-CH" dirty="0" err="1" smtClean="0"/>
              <a:t>often</a:t>
            </a:r>
            <a:r>
              <a:rPr lang="fr-CH" dirty="0" smtClean="0"/>
              <a:t> </a:t>
            </a:r>
            <a:r>
              <a:rPr lang="fr-CH" dirty="0" err="1" smtClean="0"/>
              <a:t>proposed</a:t>
            </a:r>
            <a:r>
              <a:rPr lang="fr-CH" dirty="0" smtClean="0"/>
              <a:t> as alternative</a:t>
            </a:r>
          </a:p>
          <a:p>
            <a:pPr lvl="1"/>
            <a:r>
              <a:rPr lang="fr-CH" dirty="0" err="1" smtClean="0"/>
              <a:t>Users</a:t>
            </a:r>
            <a:r>
              <a:rPr lang="fr-CH" dirty="0" smtClean="0"/>
              <a:t> </a:t>
            </a:r>
            <a:r>
              <a:rPr lang="fr-CH" dirty="0" err="1" smtClean="0"/>
              <a:t>save</a:t>
            </a:r>
            <a:r>
              <a:rPr lang="fr-CH" dirty="0" smtClean="0"/>
              <a:t> </a:t>
            </a:r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price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high</a:t>
            </a:r>
            <a:endParaRPr lang="fr-CH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61464" y="3541537"/>
            <a:ext cx="4352925" cy="2705372"/>
          </a:xfrm>
        </p:spPr>
        <p:txBody>
          <a:bodyPr/>
          <a:lstStyle/>
          <a:p>
            <a:r>
              <a:rPr lang="fr-CH" dirty="0" smtClean="0"/>
              <a:t>[</a:t>
            </a:r>
            <a:r>
              <a:rPr lang="fr-CH" dirty="0" err="1" smtClean="0"/>
              <a:t>Meyn</a:t>
            </a:r>
            <a:r>
              <a:rPr lang="fr-CH" dirty="0" smtClean="0"/>
              <a:t> 2010] : </a:t>
            </a:r>
            <a:r>
              <a:rPr lang="fr-CH" dirty="0" err="1" smtClean="0"/>
              <a:t>high</a:t>
            </a:r>
            <a:r>
              <a:rPr lang="fr-CH" dirty="0" smtClean="0"/>
              <a:t> </a:t>
            </a:r>
            <a:r>
              <a:rPr lang="fr-CH" dirty="0" err="1" smtClean="0"/>
              <a:t>volatility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an </a:t>
            </a:r>
            <a:r>
              <a:rPr lang="fr-CH" dirty="0" err="1" smtClean="0"/>
              <a:t>inherent</a:t>
            </a:r>
            <a:r>
              <a:rPr lang="fr-CH" dirty="0" smtClean="0"/>
              <a:t> </a:t>
            </a:r>
            <a:r>
              <a:rPr lang="fr-CH" dirty="0" err="1" smtClean="0"/>
              <a:t>feature</a:t>
            </a:r>
            <a:r>
              <a:rPr lang="fr-CH" dirty="0" smtClean="0"/>
              <a:t> of </a:t>
            </a:r>
            <a:r>
              <a:rPr lang="fr-CH" dirty="0" err="1" smtClean="0"/>
              <a:t>electricity</a:t>
            </a:r>
            <a:r>
              <a:rPr lang="fr-CH" dirty="0" smtClean="0"/>
              <a:t> </a:t>
            </a:r>
            <a:r>
              <a:rPr lang="fr-CH" dirty="0" err="1" smtClean="0"/>
              <a:t>markets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3" name="Picture 12" descr="HO063_menu-top_V2_01.jpg"/>
          <p:cNvPicPr>
            <a:picLocks noChangeAspect="1"/>
          </p:cNvPicPr>
          <p:nvPr/>
        </p:nvPicPr>
        <p:blipFill>
          <a:blip r:embed="rId3" cstate="print"/>
          <a:srcRect l="52347"/>
          <a:stretch>
            <a:fillRect/>
          </a:stretch>
        </p:blipFill>
        <p:spPr>
          <a:xfrm>
            <a:off x="604667" y="4256184"/>
            <a:ext cx="2950347" cy="1990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660" y="1105363"/>
            <a:ext cx="3158535" cy="25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62862" y="920697"/>
            <a:ext cx="20236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[</a:t>
            </a:r>
            <a:r>
              <a:rPr lang="fr-CH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Conejo</a:t>
            </a:r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et al, 2010]</a:t>
            </a:r>
          </a:p>
        </p:txBody>
      </p:sp>
      <p:pic>
        <p:nvPicPr>
          <p:cNvPr id="1027" name="Picture 3" descr="C:\Users\leboudec\Desktop\NZ_Texa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9" t="49065" r="-6358" b="-145"/>
          <a:stretch/>
        </p:blipFill>
        <p:spPr bwMode="auto">
          <a:xfrm>
            <a:off x="4098079" y="4785360"/>
            <a:ext cx="5757758" cy="20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71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Centralized</a:t>
            </a:r>
            <a:r>
              <a:rPr lang="fr-CH" dirty="0" smtClean="0"/>
              <a:t> vs </a:t>
            </a:r>
            <a:r>
              <a:rPr lang="fr-CH" dirty="0" err="1" smtClean="0"/>
              <a:t>Distributed</a:t>
            </a:r>
            <a:r>
              <a:rPr lang="fr-CH" dirty="0" smtClean="0"/>
              <a:t> Control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smtClean="0"/>
              <a:t>Direct control by DSO/</a:t>
            </a:r>
            <a:r>
              <a:rPr lang="fr-CH" dirty="0" err="1" smtClean="0"/>
              <a:t>Aggregator</a:t>
            </a:r>
            <a:r>
              <a:rPr lang="fr-CH" dirty="0" smtClean="0"/>
              <a:t> for air </a:t>
            </a:r>
            <a:r>
              <a:rPr lang="fr-CH" dirty="0" err="1" smtClean="0"/>
              <a:t>conditioning</a:t>
            </a:r>
            <a:r>
              <a:rPr lang="fr-CH" dirty="0" smtClean="0"/>
              <a:t>, </a:t>
            </a:r>
            <a:r>
              <a:rPr lang="fr-CH" dirty="0" err="1" smtClean="0"/>
              <a:t>dryers</a:t>
            </a:r>
            <a:endParaRPr lang="fr-CH" dirty="0" smtClean="0"/>
          </a:p>
          <a:p>
            <a:endParaRPr lang="fr-CH" dirty="0"/>
          </a:p>
          <a:p>
            <a:r>
              <a:rPr lang="fr-CH" dirty="0" smtClean="0"/>
              <a:t>Not </a:t>
            </a:r>
            <a:r>
              <a:rPr lang="fr-CH" dirty="0" err="1" smtClean="0"/>
              <a:t>scalable</a:t>
            </a:r>
            <a:r>
              <a:rPr lang="fr-CH" dirty="0" smtClean="0"/>
              <a:t>, </a:t>
            </a:r>
            <a:r>
              <a:rPr lang="fr-CH" dirty="0" err="1" smtClean="0"/>
              <a:t>does</a:t>
            </a:r>
            <a:r>
              <a:rPr lang="fr-CH" dirty="0" smtClean="0"/>
              <a:t> not </a:t>
            </a:r>
            <a:r>
              <a:rPr lang="fr-CH" dirty="0" err="1" smtClean="0"/>
              <a:t>adapt</a:t>
            </a:r>
            <a:r>
              <a:rPr lang="fr-CH" dirty="0" smtClean="0"/>
              <a:t> to </a:t>
            </a:r>
            <a:r>
              <a:rPr lang="fr-CH" dirty="0" err="1" smtClean="0"/>
              <a:t>diversity</a:t>
            </a:r>
            <a:r>
              <a:rPr lang="fr-CH" dirty="0" smtClean="0"/>
              <a:t> and </a:t>
            </a:r>
            <a:r>
              <a:rPr lang="fr-CH" dirty="0" err="1" smtClean="0"/>
              <a:t>flexibility</a:t>
            </a:r>
            <a:endParaRPr lang="fr-CH" dirty="0" smtClean="0"/>
          </a:p>
          <a:p>
            <a:endParaRPr lang="fr-CH" dirty="0"/>
          </a:p>
          <a:p>
            <a:r>
              <a:rPr lang="fr-CH" dirty="0" smtClean="0"/>
              <a:t>Appliance control </a:t>
            </a:r>
            <a:r>
              <a:rPr lang="fr-CH" dirty="0" err="1" smtClean="0"/>
              <a:t>should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done</a:t>
            </a:r>
            <a:r>
              <a:rPr lang="fr-CH" dirty="0" smtClean="0"/>
              <a:t> close to end-</a:t>
            </a:r>
            <a:r>
              <a:rPr lang="fr-CH" dirty="0" err="1" smtClean="0"/>
              <a:t>users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667" t="11111" r="18333"/>
          <a:stretch>
            <a:fillRect/>
          </a:stretch>
        </p:blipFill>
        <p:spPr bwMode="auto">
          <a:xfrm>
            <a:off x="5623432" y="815545"/>
            <a:ext cx="3238964" cy="2699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5252731" y="2750899"/>
            <a:ext cx="3723904" cy="4103344"/>
            <a:chOff x="4385799" y="1303828"/>
            <a:chExt cx="4534681" cy="5147898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85799" y="1303828"/>
              <a:ext cx="3323838" cy="51478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b="2697"/>
            <a:stretch/>
          </p:blipFill>
          <p:spPr bwMode="auto">
            <a:xfrm>
              <a:off x="6055694" y="4361097"/>
              <a:ext cx="2864786" cy="2090629"/>
            </a:xfrm>
            <a:prstGeom prst="rect">
              <a:avLst/>
            </a:prstGeom>
            <a:ln w="127000" cap="rnd">
              <a:noFill/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7311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01701"/>
            <a:ext cx="4040188" cy="639762"/>
          </a:xfrm>
        </p:spPr>
        <p:txBody>
          <a:bodyPr/>
          <a:lstStyle/>
          <a:p>
            <a:r>
              <a:rPr lang="fr-CH" dirty="0" smtClean="0"/>
              <a:t>Price </a:t>
            </a:r>
            <a:r>
              <a:rPr lang="fr-CH" dirty="0" err="1" smtClean="0"/>
              <a:t>Based</a:t>
            </a:r>
            <a:r>
              <a:rPr lang="fr-CH" dirty="0" smtClean="0"/>
              <a:t> </a:t>
            </a:r>
            <a:r>
              <a:rPr lang="fr-CH" dirty="0" err="1" smtClean="0"/>
              <a:t>Approach</a:t>
            </a:r>
            <a:r>
              <a:rPr lang="fr-CH" dirty="0" smtClean="0"/>
              <a:t>	</a:t>
            </a:r>
            <a:endParaRPr lang="fr-CH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741463"/>
            <a:ext cx="4040188" cy="1939925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fr-CH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fr-CH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Distributed</a:t>
            </a:r>
            <a:r>
              <a:rPr lang="fr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flexible, user </a:t>
            </a:r>
            <a:r>
              <a:rPr lang="fr-CH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H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interact</a:t>
            </a:r>
            <a:endParaRPr lang="fr-CH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fr-CH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fr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fr-CH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Volatility</a:t>
            </a:r>
            <a:r>
              <a:rPr lang="fr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CH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Reconciliation</a:t>
            </a:r>
            <a:r>
              <a:rPr lang="fr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CH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Predictability</a:t>
            </a:r>
            <a:endParaRPr lang="fr-CH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CH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5" y="101701"/>
            <a:ext cx="4041775" cy="639762"/>
          </a:xfrm>
        </p:spPr>
        <p:txBody>
          <a:bodyPr/>
          <a:lstStyle/>
          <a:p>
            <a:r>
              <a:rPr lang="fr-CH" dirty="0" err="1" smtClean="0"/>
              <a:t>Quantity</a:t>
            </a:r>
            <a:r>
              <a:rPr lang="fr-CH" dirty="0" smtClean="0"/>
              <a:t> </a:t>
            </a:r>
            <a:r>
              <a:rPr lang="fr-CH" dirty="0" err="1" smtClean="0"/>
              <a:t>Based</a:t>
            </a:r>
            <a:r>
              <a:rPr lang="fr-CH" dirty="0" smtClean="0"/>
              <a:t> </a:t>
            </a:r>
            <a:r>
              <a:rPr lang="fr-CH" dirty="0" err="1" smtClean="0"/>
              <a:t>Approach</a:t>
            </a:r>
            <a:endParaRPr lang="fr-CH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741464"/>
            <a:ext cx="4041775" cy="1939924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fr-CH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fr-CH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Predictable</a:t>
            </a:r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H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costs</a:t>
            </a:r>
            <a:endParaRPr lang="fr-CH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fr-CH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fr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fr-CH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Centralized</a:t>
            </a:r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inflexible, no user input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3" name="Text Placeholder 7"/>
          <p:cNvSpPr txBox="1">
            <a:spLocks/>
          </p:cNvSpPr>
          <p:nvPr/>
        </p:nvSpPr>
        <p:spPr bwMode="auto">
          <a:xfrm>
            <a:off x="2413722" y="3812917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400" b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 b="1">
                <a:solidFill>
                  <a:srgbClr val="5F5F5F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800" b="1">
                <a:solidFill>
                  <a:srgbClr val="5F5F5F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rgbClr val="5F5F5F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rgbClr val="5F5F5F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rgbClr val="5F5F5F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rgbClr val="5F5F5F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rgbClr val="5F5F5F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rgbClr val="5F5F5F"/>
                </a:solidFill>
                <a:latin typeface="+mn-lt"/>
              </a:defRPr>
            </a:lvl9pPr>
          </a:lstStyle>
          <a:p>
            <a:r>
              <a:rPr lang="fr-CH" dirty="0" smtClean="0"/>
              <a:t>Service </a:t>
            </a:r>
            <a:r>
              <a:rPr lang="fr-CH" dirty="0" err="1" smtClean="0"/>
              <a:t>Curve</a:t>
            </a:r>
            <a:r>
              <a:rPr lang="fr-CH" dirty="0" smtClean="0"/>
              <a:t> </a:t>
            </a:r>
            <a:r>
              <a:rPr lang="fr-CH" dirty="0" err="1" smtClean="0"/>
              <a:t>Approach</a:t>
            </a:r>
            <a:r>
              <a:rPr lang="fr-CH" dirty="0" smtClean="0"/>
              <a:t>	</a:t>
            </a:r>
            <a:endParaRPr lang="fr-CH" dirty="0"/>
          </a:p>
        </p:txBody>
      </p:sp>
      <p:sp>
        <p:nvSpPr>
          <p:cNvPr id="14" name="Content Placeholder 8"/>
          <p:cNvSpPr txBox="1">
            <a:spLocks/>
          </p:cNvSpPr>
          <p:nvPr/>
        </p:nvSpPr>
        <p:spPr bwMode="auto">
          <a:xfrm>
            <a:off x="2512578" y="4452679"/>
            <a:ext cx="4040188" cy="19399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3"/>
              </a:buBlip>
              <a:defRPr sz="2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4"/>
              </a:buBlip>
              <a:defRPr sz="2000">
                <a:solidFill>
                  <a:srgbClr val="5F5F5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4"/>
              </a:buBlip>
              <a:defRPr sz="1800">
                <a:solidFill>
                  <a:srgbClr val="5F5F5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5"/>
              </a:buBlip>
              <a:defRPr sz="1600">
                <a:solidFill>
                  <a:srgbClr val="5F5F5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5"/>
              </a:buBlip>
              <a:defRPr sz="1600">
                <a:solidFill>
                  <a:srgbClr val="5F5F5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5"/>
              </a:buBlip>
              <a:defRPr sz="1600">
                <a:solidFill>
                  <a:srgbClr val="5F5F5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5"/>
              </a:buBlip>
              <a:defRPr sz="1600">
                <a:solidFill>
                  <a:srgbClr val="5F5F5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5"/>
              </a:buBlip>
              <a:defRPr sz="1600">
                <a:solidFill>
                  <a:srgbClr val="5F5F5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5"/>
              </a:buBlip>
              <a:defRPr sz="1600">
                <a:solidFill>
                  <a:srgbClr val="5F5F5F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CH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fr-CH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Distributed</a:t>
            </a:r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flexible, user </a:t>
            </a:r>
            <a:r>
              <a:rPr lang="fr-CH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H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interact</a:t>
            </a:r>
            <a:endParaRPr lang="fr-CH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fr-CH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fr-CH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Predictable</a:t>
            </a:r>
            <a:r>
              <a:rPr lang="fr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H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costs</a:t>
            </a:r>
            <a:endParaRPr lang="fr-CH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174326" y="3113903"/>
            <a:ext cx="627946" cy="796474"/>
          </a:xfrm>
          <a:prstGeom prst="downArrow">
            <a:avLst/>
          </a:prstGeom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fr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6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Definition</a:t>
            </a:r>
            <a:r>
              <a:rPr lang="fr-CH" dirty="0" smtClean="0"/>
              <a:t> of Service </a:t>
            </a:r>
            <a:r>
              <a:rPr lang="fr-CH" dirty="0" err="1" smtClean="0"/>
              <a:t>Curve</a:t>
            </a:r>
            <a:r>
              <a:rPr lang="fr-CH" dirty="0" smtClean="0"/>
              <a:t> </a:t>
            </a:r>
            <a:r>
              <a:rPr lang="fr-CH" dirty="0" err="1" smtClean="0"/>
              <a:t>Approach</a:t>
            </a:r>
            <a:endParaRPr lang="fr-CH" dirty="0"/>
          </a:p>
        </p:txBody>
      </p:sp>
      <p:sp>
        <p:nvSpPr>
          <p:cNvPr id="2053" name="Content Placeholder 2052"/>
          <p:cNvSpPr>
            <a:spLocks noGrp="1"/>
          </p:cNvSpPr>
          <p:nvPr>
            <p:ph idx="1"/>
          </p:nvPr>
        </p:nvSpPr>
        <p:spPr>
          <a:xfrm>
            <a:off x="135331" y="4868562"/>
            <a:ext cx="4911596" cy="160086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CH" dirty="0" smtClean="0"/>
              <a:t>Customer </a:t>
            </a:r>
            <a:r>
              <a:rPr lang="fr-CH" dirty="0" err="1" smtClean="0"/>
              <a:t>agrees</a:t>
            </a:r>
            <a:r>
              <a:rPr lang="fr-CH" dirty="0" smtClean="0"/>
              <a:t> to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throttled</a:t>
            </a:r>
            <a:r>
              <a:rPr lang="fr-CH" dirty="0" smtClean="0"/>
              <a:t>, </a:t>
            </a:r>
            <a:r>
              <a:rPr lang="fr-CH" dirty="0" err="1" smtClean="0"/>
              <a:t>with</a:t>
            </a:r>
            <a:r>
              <a:rPr lang="fr-CH" dirty="0" smtClean="0"/>
              <a:t> a </a:t>
            </a:r>
            <a:r>
              <a:rPr lang="fr-CH" dirty="0" err="1" smtClean="0"/>
              <a:t>bound</a:t>
            </a:r>
            <a:endParaRPr lang="fr-CH" dirty="0" smtClean="0"/>
          </a:p>
          <a:p>
            <a:pPr marL="457200" indent="-457200">
              <a:buFont typeface="+mj-lt"/>
              <a:buAutoNum type="arabicPeriod"/>
            </a:pPr>
            <a:r>
              <a:rPr lang="fr-CH" dirty="0" err="1" smtClean="0"/>
              <a:t>Fixed</a:t>
            </a:r>
            <a:r>
              <a:rPr lang="fr-CH" dirty="0" smtClean="0"/>
              <a:t> </a:t>
            </a:r>
            <a:r>
              <a:rPr lang="fr-CH" dirty="0" err="1"/>
              <a:t>p</a:t>
            </a:r>
            <a:r>
              <a:rPr lang="fr-CH" dirty="0" err="1" smtClean="0"/>
              <a:t>rice</a:t>
            </a:r>
            <a:r>
              <a:rPr lang="fr-CH" dirty="0" smtClean="0"/>
              <a:t> per kWh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Total </a:t>
            </a:r>
            <a:r>
              <a:rPr lang="fr-CH" dirty="0" err="1" smtClean="0"/>
              <a:t>load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controlled</a:t>
            </a:r>
            <a:endParaRPr lang="fr-CH" dirty="0" smtClean="0"/>
          </a:p>
          <a:p>
            <a:pPr marL="457200" indent="-457200">
              <a:buFont typeface="+mj-lt"/>
              <a:buAutoNum type="arabicPeriod"/>
            </a:pPr>
            <a:endParaRPr lang="fr-CH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875D6295-6406-4869-9BF7-2359FCF92C7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54423" y="255621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fr-CH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054" name="Group 2053"/>
          <p:cNvGrpSpPr/>
          <p:nvPr/>
        </p:nvGrpSpPr>
        <p:grpSpPr>
          <a:xfrm>
            <a:off x="320020" y="1544593"/>
            <a:ext cx="7514164" cy="3323969"/>
            <a:chOff x="320020" y="1544593"/>
            <a:chExt cx="7514164" cy="3323969"/>
          </a:xfrm>
        </p:grpSpPr>
        <p:sp>
          <p:nvSpPr>
            <p:cNvPr id="10" name="Cloud 9"/>
            <p:cNvSpPr/>
            <p:nvPr/>
          </p:nvSpPr>
          <p:spPr>
            <a:xfrm>
              <a:off x="3101544" y="1544593"/>
              <a:ext cx="1779373" cy="1445741"/>
            </a:xfrm>
            <a:prstGeom prst="cloud">
              <a:avLst/>
            </a:prstGeom>
            <a:ln>
              <a:solidFill>
                <a:srgbClr val="FF0000"/>
              </a:solidFill>
            </a:ln>
          </p:spPr>
          <p:txBody>
            <a:bodyPr rtlCol="0" anchor="ctr"/>
            <a:lstStyle/>
            <a:p>
              <a:pPr algn="ctr"/>
              <a:r>
                <a:rPr lang="fr-CH" dirty="0" smtClean="0"/>
                <a:t>DSO</a:t>
              </a:r>
              <a:endParaRPr lang="fr-CH" dirty="0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87" t="34501" r="50152" b="830"/>
            <a:stretch/>
          </p:blipFill>
          <p:spPr bwMode="auto">
            <a:xfrm>
              <a:off x="320020" y="1544593"/>
              <a:ext cx="1582921" cy="15695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Vertical Scroll 11"/>
            <p:cNvSpPr/>
            <p:nvPr/>
          </p:nvSpPr>
          <p:spPr>
            <a:xfrm>
              <a:off x="1672940" y="3114120"/>
              <a:ext cx="2113006" cy="1433384"/>
            </a:xfrm>
            <a:prstGeom prst="verticalScroll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14151" y="3507646"/>
              <a:ext cx="143058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CH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Service </a:t>
              </a:r>
              <a:r>
                <a:rPr lang="fr-CH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curve</a:t>
              </a:r>
              <a:endParaRPr lang="fr-CH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r>
                <a:rPr lang="fr-CH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contract</a:t>
              </a:r>
              <a:endPara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4" name="Left-Right Arrow 13"/>
            <p:cNvSpPr/>
            <p:nvPr/>
          </p:nvSpPr>
          <p:spPr>
            <a:xfrm>
              <a:off x="2014151" y="2236569"/>
              <a:ext cx="877328" cy="413844"/>
            </a:xfrm>
            <a:prstGeom prst="leftRightArrow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16" name="Straight Connector 15"/>
            <p:cNvCxnSpPr>
              <a:stCxn id="14" idx="5"/>
              <a:endCxn id="12" idx="0"/>
            </p:cNvCxnSpPr>
            <p:nvPr/>
          </p:nvCxnSpPr>
          <p:spPr bwMode="auto">
            <a:xfrm>
              <a:off x="2452815" y="2546952"/>
              <a:ext cx="276628" cy="567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966" y="2977120"/>
              <a:ext cx="2524125" cy="65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966" y="3830812"/>
              <a:ext cx="2952750" cy="876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559643" y="2977120"/>
              <a:ext cx="3274541" cy="1891442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21" name="Straight Connector 20"/>
            <p:cNvCxnSpPr>
              <a:stCxn id="12" idx="3"/>
              <a:endCxn id="19" idx="1"/>
            </p:cNvCxnSpPr>
            <p:nvPr/>
          </p:nvCxnSpPr>
          <p:spPr bwMode="auto">
            <a:xfrm>
              <a:off x="3606773" y="3830812"/>
              <a:ext cx="952870" cy="920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3" name="Straight Connector 22"/>
          <p:cNvCxnSpPr/>
          <p:nvPr/>
        </p:nvCxnSpPr>
        <p:spPr bwMode="auto">
          <a:xfrm flipH="1">
            <a:off x="5214552" y="2131278"/>
            <a:ext cx="432486" cy="10382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352080" y="1661721"/>
            <a:ext cx="1487074" cy="36933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Instant power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74791" y="2073618"/>
            <a:ext cx="1609159" cy="36933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Control by DSO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 flipH="1">
            <a:off x="6095618" y="2546952"/>
            <a:ext cx="459642" cy="6225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7255091" y="5016691"/>
            <a:ext cx="1430584" cy="36933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Service </a:t>
            </a:r>
            <a:r>
              <a:rPr lang="fr-CH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curve</a:t>
            </a:r>
            <a:endParaRPr lang="fr-CH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35" name="Straight Connector 34"/>
          <p:cNvCxnSpPr>
            <a:stCxn id="34" idx="1"/>
          </p:cNvCxnSpPr>
          <p:nvPr/>
        </p:nvCxnSpPr>
        <p:spPr bwMode="auto">
          <a:xfrm flipH="1" flipV="1">
            <a:off x="6746788" y="4423719"/>
            <a:ext cx="508303" cy="7776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85270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951" y="-1"/>
            <a:ext cx="2981238" cy="2434281"/>
          </a:xfrm>
        </p:spPr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 1:</a:t>
            </a:r>
            <a:br>
              <a:rPr lang="fr-CH" dirty="0" smtClean="0"/>
            </a:br>
            <a:r>
              <a:rPr lang="fr-CH" dirty="0" err="1" smtClean="0"/>
              <a:t>Load</a:t>
            </a:r>
            <a:r>
              <a:rPr lang="fr-CH" dirty="0" smtClean="0"/>
              <a:t> </a:t>
            </a:r>
            <a:r>
              <a:rPr lang="fr-CH" dirty="0" err="1" smtClean="0"/>
              <a:t>Switching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60553" y="3064476"/>
                <a:ext cx="2718572" cy="3689994"/>
              </a:xfrm>
            </p:spPr>
            <p:txBody>
              <a:bodyPr/>
              <a:lstStyle/>
              <a:p>
                <a:r>
                  <a:rPr lang="fr-CH" dirty="0" smtClean="0"/>
                  <a:t>At </a:t>
                </a:r>
                <a:r>
                  <a:rPr lang="fr-CH" dirty="0" err="1" smtClean="0"/>
                  <a:t>most</a:t>
                </a:r>
                <a:r>
                  <a:rPr lang="fr-CH" dirty="0" smtClean="0"/>
                  <a:t> 30 mn of interruption total per </a:t>
                </a:r>
                <a:r>
                  <a:rPr lang="fr-CH" dirty="0" err="1" smtClean="0"/>
                  <a:t>day</a:t>
                </a:r>
                <a:endParaRPr lang="fr-CH" dirty="0" smtClean="0"/>
              </a:p>
              <a:p>
                <a:r>
                  <a:rPr lang="fr-CH" dirty="0" smtClean="0"/>
                  <a:t>Or </a:t>
                </a:r>
                <a:r>
                  <a:rPr lang="fr-CH" dirty="0" err="1" smtClean="0"/>
                  <a:t>reduction</a:t>
                </a:r>
                <a:r>
                  <a:rPr lang="fr-CH" dirty="0" smtClean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H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fr-CH" i="1">
                                <a:latin typeface="Cambria Math"/>
                              </a:rPr>
                              <m:t> </m:t>
                            </m:r>
                            <m:r>
                              <a:rPr lang="fr-CH" i="1">
                                <a:latin typeface="Cambria Math"/>
                              </a:rPr>
                              <m:t>𝑚𝑎𝑥</m:t>
                            </m:r>
                            <m:r>
                              <a:rPr lang="fr-CH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r>
                          <a:rPr lang="fr-CH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fr-CH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fr-CH" b="0" dirty="0" smtClean="0"/>
                  <a:t> for 60mn total per </a:t>
                </a:r>
                <a:r>
                  <a:rPr lang="fr-CH" b="0" dirty="0" err="1" smtClean="0"/>
                  <a:t>day</a:t>
                </a:r>
                <a:endParaRPr lang="fr-CH" b="0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60553" y="3064476"/>
                <a:ext cx="2718572" cy="3689994"/>
              </a:xfrm>
              <a:blipFill rotWithShape="1">
                <a:blip r:embed="rId3"/>
                <a:stretch>
                  <a:fillRect t="-1322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074" name="Picture 2" descr="C:\Users\leboudec\Desktop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89" y="161753"/>
            <a:ext cx="5725727" cy="2618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977912"/>
            <a:ext cx="65627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13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951" y="-1"/>
            <a:ext cx="2981238" cy="2434281"/>
          </a:xfrm>
        </p:spPr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 2:</a:t>
            </a:r>
            <a:br>
              <a:rPr lang="fr-CH" dirty="0" smtClean="0"/>
            </a:br>
            <a:r>
              <a:rPr lang="fr-CH" dirty="0" err="1" smtClean="0"/>
              <a:t>Two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r>
              <a:rPr lang="fr-CH" dirty="0" smtClean="0"/>
              <a:t> Control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60553" y="3064476"/>
                <a:ext cx="3867750" cy="3689994"/>
              </a:xfrm>
            </p:spPr>
            <p:txBody>
              <a:bodyPr/>
              <a:lstStyle/>
              <a:p>
                <a:r>
                  <a:rPr lang="fr-CH" dirty="0" smtClean="0"/>
                  <a:t>Similar, but a minimum power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fr-CH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fr-CH" b="0" dirty="0" smtClean="0"/>
                  <a:t> </a:t>
                </a:r>
                <a:r>
                  <a:rPr lang="fr-CH" b="0" dirty="0" err="1" smtClean="0"/>
                  <a:t>is</a:t>
                </a:r>
                <a:r>
                  <a:rPr lang="fr-CH" b="0" dirty="0" smtClean="0"/>
                  <a:t> </a:t>
                </a:r>
                <a:r>
                  <a:rPr lang="fr-CH" b="0" dirty="0" err="1" smtClean="0"/>
                  <a:t>guaranteed</a:t>
                </a:r>
                <a:endParaRPr lang="fr-CH" b="0" dirty="0" smtClean="0"/>
              </a:p>
              <a:p>
                <a:r>
                  <a:rPr lang="fr-CH" dirty="0" err="1" smtClean="0"/>
                  <a:t>Better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suited</a:t>
                </a:r>
                <a:r>
                  <a:rPr lang="fr-CH" dirty="0" smtClean="0"/>
                  <a:t> (</a:t>
                </a:r>
                <a:r>
                  <a:rPr lang="fr-CH" dirty="0" err="1" smtClean="0"/>
                  <a:t>than</a:t>
                </a:r>
                <a:r>
                  <a:rPr lang="fr-CH" dirty="0" smtClean="0"/>
                  <a:t> ex 1) </a:t>
                </a:r>
                <a:r>
                  <a:rPr lang="fr-CH" dirty="0" err="1" smtClean="0"/>
                  <a:t>when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applied</a:t>
                </a:r>
                <a:r>
                  <a:rPr lang="fr-CH" dirty="0" smtClean="0"/>
                  <a:t> to an </a:t>
                </a:r>
                <a:r>
                  <a:rPr lang="fr-CH" dirty="0" err="1" smtClean="0"/>
                  <a:t>entire</a:t>
                </a:r>
                <a:r>
                  <a:rPr lang="fr-CH" dirty="0" smtClean="0"/>
                  <a:t> home /</a:t>
                </a:r>
                <a:r>
                  <a:rPr lang="fr-CH" dirty="0" err="1" smtClean="0"/>
                  <a:t>enterprise</a:t>
                </a:r>
                <a:endParaRPr lang="fr-CH" b="0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60553" y="3064476"/>
                <a:ext cx="3867750" cy="3689994"/>
              </a:xfrm>
              <a:blipFill rotWithShape="1">
                <a:blip r:embed="rId3"/>
                <a:stretch>
                  <a:fillRect t="-1322" r="-20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074" name="Picture 2" descr="C:\Users\leboudec\Desktop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89" y="161753"/>
            <a:ext cx="5725727" cy="2618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232" y="3639065"/>
            <a:ext cx="39909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86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BOLDAMS" val="False"/>
  <p:tag name="GHOSTSCRIPTCOMMAND" val="gswin32c"/>
  <p:tag name="DEFAULTWORKAROUNDTRANSPARENCYBUG" val="False"/>
  <p:tag name="DEFAULTWIDTH" val="348"/>
  <p:tag name="POWERPOINTVERSION" val="14.0"/>
  <p:tag name="SAVECSVWITHSESSION" val="True"/>
  <p:tag name="ANSWERNOWTEXT" val="Answer Now"/>
  <p:tag name="RESPTABLESTYLE" val="-1"/>
  <p:tag name="ALLOWDUPLICATES" val="False"/>
  <p:tag name="AUTOADVANCE" val="False"/>
  <p:tag name="STDCHART" val="1"/>
  <p:tag name="SKIPREMAININGRACESLIDES" val="True"/>
  <p:tag name="BUBBLENAMEVISIBLE" val="True"/>
  <p:tag name="DEFAULTNUMTEAMS" val="5"/>
  <p:tag name="CUSTOMCELLBACKCOLOR2" val="-13395457"/>
  <p:tag name="DISPLAYNAME" val="True"/>
  <p:tag name="GRIDROTATIONINTERVAL" val="2"/>
  <p:tag name="GRIDFONTSIZE" val="12"/>
  <p:tag name="RESETCHARTS" val="True"/>
  <p:tag name="ALLOWUSERFEEDBACK" val="True"/>
  <p:tag name="REALTIMEBACKUPPATH" val="(None)"/>
  <p:tag name="ADVANCEDSETTINGSVIEW" val="False"/>
  <p:tag name="FIBDISPLAYKEYWORDS" val="True"/>
  <p:tag name="PRRESPONSE4" val="7"/>
  <p:tag name="PRRESPONSE8" val="3"/>
  <p:tag name="ALWAYSOPENPOLL" val="False"/>
  <p:tag name="TEX2PS" val="latex $(base).tex; dvips -D $(res) -E -o $(base).ps $(base).dvi"/>
  <p:tag name="DEFAULTTRANSPARENT" val="False"/>
  <p:tag name="DEFAULTHEIGHT" val="200"/>
  <p:tag name="ANSWERNOWSTYLE" val="-1"/>
  <p:tag name="COUNTDOWNSECONDS" val="10"/>
  <p:tag name="BACKUPMAINTENANCE" val="7"/>
  <p:tag name="AUTOUPDATEALIASES" val="True"/>
  <p:tag name="PARTICIPANTSINLEADERBOARD" val="5"/>
  <p:tag name="BUBBLEVALUEFORMAT" val="0.0"/>
  <p:tag name="CUSTOMCELLBACKCOLOR1" val="-657956"/>
  <p:tag name="DISPLAYDEVICENUMBER" val="True"/>
  <p:tag name="GRIDSIZE" val="{Width=800, Height=600}"/>
  <p:tag name="CHARTLABELS" val="1"/>
  <p:tag name="CORRECTPOINTVALUE" val="1"/>
  <p:tag name="AUTOADJUSTPARTRANGE" val="True"/>
  <p:tag name="FIBINCLUDEOTHER" val="True"/>
  <p:tag name="PRRESPONSE5" val="6"/>
  <p:tag name="PRRESPONSE10" val="1"/>
  <p:tag name="DEFAULTDISPLAYSOURCE" val="\documentclass{slides}\pagestyle{empty}&#10;\begin{document}&#10;&#10;\end{document}&#10;"/>
  <p:tag name="DEFAULTRESOLUTION" val="1200"/>
  <p:tag name="TPVERSION" val="2008"/>
  <p:tag name="BULLETTYPE" val="3"/>
  <p:tag name="INPUTSOURCE" val="1"/>
  <p:tag name="REVIEWONLY" val="False"/>
  <p:tag name="RACEANIMATIONSPEED" val="3"/>
  <p:tag name="BUBBLEGROUPING" val="3"/>
  <p:tag name="CUSTOMCELLBACKCOLOR4" val="-8355712"/>
  <p:tag name="AUTOSIZEGRID" val="True"/>
  <p:tag name="INCLUDENONRESPONDERS" val="False"/>
  <p:tag name="REALTIMEBACKUP" val="False"/>
  <p:tag name="FIBNUMRESULTS" val="5"/>
  <p:tag name="PRRESPONSE6" val="5"/>
  <p:tag name="USEAMSFONTS" val="True"/>
  <p:tag name="DEFAULTBLEND" val="False"/>
  <p:tag name="SHOWBARVISIBLE" val="True"/>
  <p:tag name="RESPCOUNTERSTYLE" val="-1"/>
  <p:tag name="CHARTVALUEFORMAT" val="0%"/>
  <p:tag name="TEAMSINLEADERBOARD" val="5"/>
  <p:tag name="CUSTOMCELLFORECOLOR" val="-16777216"/>
  <p:tag name="GRIDOPACITY" val="90"/>
  <p:tag name="MULTIRESPDIVISOR" val="1"/>
  <p:tag name="CHARTSCALE" val="True"/>
  <p:tag name="PRRESPONSE3" val="8"/>
  <p:tag name="EMBEDFONTS" val="False"/>
  <p:tag name="DEFAULTFONTSIZE" val="10"/>
  <p:tag name="COUNTDOWNSTYLE" val="-1"/>
  <p:tag name="ROTATIONINTERVAL" val="2"/>
  <p:tag name="BUBBLESIZEVISIBLE" val="True"/>
  <p:tag name="DISPLAYDEVICEID" val="True"/>
  <p:tag name="INCLUDEPPT" val="True"/>
  <p:tag name="PRRESPONSE1" val="10"/>
  <p:tag name="SHOWFLASHWARNING" val="True"/>
  <p:tag name="NUMRESPONSES" val="1"/>
  <p:tag name="MAXRESPONDERS" val="5"/>
  <p:tag name="GRIDPOSITION" val="1"/>
  <p:tag name="ZEROBASED" val="False"/>
  <p:tag name="PRRESPONSE9" val="2"/>
  <p:tag name="USESECONDARYMONITOR" val="True"/>
  <p:tag name="RACEENDPOINTS" val="100"/>
  <p:tag name="USESCHEMECOLORS" val="True"/>
  <p:tag name="FIBDISPLAYRESULTS" val="True"/>
  <p:tag name="DEFAULTBITMAP" val="pngmono"/>
  <p:tag name="BACKUPSESSIONS" val="True"/>
  <p:tag name="POLLINGCYCLE" val="2"/>
  <p:tag name="PRRESPONSE7" val="4"/>
  <p:tag name="RESPCOUNTERFORMAT" val="0"/>
  <p:tag name="CHARTCOLORS" val="0"/>
  <p:tag name="DEFAULTMAGNIFICATION" val="2"/>
  <p:tag name="CUSTOMCELLBACKCOLOR3" val="-268652"/>
  <p:tag name="CSVFORMAT" val="0"/>
  <p:tag name="PRRESPONSE2" val="9"/>
  <p:tag name="INCORRECTPOINTVALUE" val="0"/>
  <p:tag name="EXTERNALEDITCOMMAND" val="notepad %"/>
  <p:tag name="CUSTOMGRIDBACKCOLOR" val="-722948"/>
  <p:tag name="RACERSMAXDISPLAYED" val="5"/>
  <p:tag name="DELIMITERS" val="3.1"/>
  <p:tag name="EXPANDSHOWBAR" val="False"/>
  <p:tag name="TASKPANEKEY" val="464cfe32-edd1-4db7-8ec0-e7778e8ea4fb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tcp">
  <a:themeElements>
    <a:clrScheme name="tc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cp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bg2">
              <a:lumMod val="50000"/>
            </a:schemeClr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  <a:ln>
          <a:solidFill>
            <a:schemeClr val="tx1">
              <a:lumMod val="75000"/>
              <a:lumOff val="25000"/>
            </a:schemeClr>
          </a:solidFill>
        </a:ln>
      </a:spPr>
      <a:bodyPr wrap="square" rtlCol="0">
        <a:spAutoFit/>
      </a:bodyPr>
      <a:lstStyle>
        <a:defPPr>
          <a:defRPr dirty="0" smtClean="0">
            <a:solidFill>
              <a:schemeClr val="tx1">
                <a:lumMod val="75000"/>
                <a:lumOff val="25000"/>
              </a:schemeClr>
            </a:solidFill>
            <a:latin typeface="+mj-lt"/>
          </a:defRPr>
        </a:defPPr>
      </a:lstStyle>
    </a:txDef>
  </a:objectDefaults>
  <a:extraClrSchemeLst>
    <a:extraClrScheme>
      <a:clrScheme name="t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simul</Template>
  <TotalTime>4256</TotalTime>
  <Words>435</Words>
  <Application>Microsoft Office PowerPoint</Application>
  <PresentationFormat>On-screen Show (4:3)</PresentationFormat>
  <Paragraphs>87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Cambria</vt:lpstr>
      <vt:lpstr>Cambria Math</vt:lpstr>
      <vt:lpstr>Times New Roman</vt:lpstr>
      <vt:lpstr>Wingdings</vt:lpstr>
      <vt:lpstr>Comic Sans MS</vt:lpstr>
      <vt:lpstr>Calibri</vt:lpstr>
      <vt:lpstr>tcp</vt:lpstr>
      <vt:lpstr>A SERVICE CURVE APPROACH TO DEMAND RESPONSE</vt:lpstr>
      <vt:lpstr>Agenda</vt:lpstr>
      <vt:lpstr>Demand Response</vt:lpstr>
      <vt:lpstr>Price vs Quantity</vt:lpstr>
      <vt:lpstr>Centralized vs Distributed Control</vt:lpstr>
      <vt:lpstr>PowerPoint Presentation</vt:lpstr>
      <vt:lpstr>Definition of Service Curve Approach</vt:lpstr>
      <vt:lpstr>Example 1: Load Switching</vt:lpstr>
      <vt:lpstr>Example 2: Two Level Control</vt:lpstr>
      <vt:lpstr>The Maths of Two-Level Control</vt:lpstr>
      <vt:lpstr>User Side Optimization </vt:lpstr>
      <vt:lpstr>Provider Side Optimization</vt:lpstr>
      <vt:lpstr>EPFL Testbed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boudec Jean-Yves</dc:creator>
  <cp:lastModifiedBy>leboudec</cp:lastModifiedBy>
  <cp:revision>676</cp:revision>
  <cp:lastPrinted>1601-01-01T00:00:00Z</cp:lastPrinted>
  <dcterms:created xsi:type="dcterms:W3CDTF">1601-01-01T00:00:00Z</dcterms:created>
  <dcterms:modified xsi:type="dcterms:W3CDTF">2011-09-28T09:58:30Z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