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8"/>
  </p:notesMasterIdLst>
  <p:sldIdLst>
    <p:sldId id="256" r:id="rId2"/>
    <p:sldId id="412" r:id="rId3"/>
    <p:sldId id="285" r:id="rId4"/>
    <p:sldId id="363" r:id="rId5"/>
    <p:sldId id="286" r:id="rId6"/>
    <p:sldId id="294" r:id="rId7"/>
    <p:sldId id="289" r:id="rId8"/>
    <p:sldId id="295" r:id="rId9"/>
    <p:sldId id="296" r:id="rId10"/>
    <p:sldId id="288" r:id="rId11"/>
    <p:sldId id="364" r:id="rId12"/>
    <p:sldId id="291" r:id="rId13"/>
    <p:sldId id="292" r:id="rId14"/>
    <p:sldId id="405" r:id="rId15"/>
    <p:sldId id="406" r:id="rId16"/>
    <p:sldId id="299" r:id="rId17"/>
    <p:sldId id="376" r:id="rId18"/>
    <p:sldId id="365" r:id="rId19"/>
    <p:sldId id="300" r:id="rId20"/>
    <p:sldId id="303" r:id="rId21"/>
    <p:sldId id="392" r:id="rId22"/>
    <p:sldId id="315" r:id="rId23"/>
    <p:sldId id="301" r:id="rId24"/>
    <p:sldId id="304" r:id="rId25"/>
    <p:sldId id="389" r:id="rId26"/>
    <p:sldId id="391" r:id="rId27"/>
    <p:sldId id="369" r:id="rId28"/>
    <p:sldId id="317" r:id="rId29"/>
    <p:sldId id="321" r:id="rId30"/>
    <p:sldId id="316" r:id="rId31"/>
    <p:sldId id="396" r:id="rId32"/>
    <p:sldId id="318" r:id="rId33"/>
    <p:sldId id="322" r:id="rId34"/>
    <p:sldId id="319" r:id="rId35"/>
    <p:sldId id="293" r:id="rId36"/>
    <p:sldId id="313" r:id="rId37"/>
    <p:sldId id="323" r:id="rId38"/>
    <p:sldId id="388" r:id="rId39"/>
    <p:sldId id="324" r:id="rId40"/>
    <p:sldId id="386" r:id="rId41"/>
    <p:sldId id="370" r:id="rId42"/>
    <p:sldId id="380" r:id="rId43"/>
    <p:sldId id="367" r:id="rId44"/>
    <p:sldId id="381" r:id="rId45"/>
    <p:sldId id="382" r:id="rId46"/>
    <p:sldId id="385" r:id="rId47"/>
    <p:sldId id="368" r:id="rId48"/>
    <p:sldId id="366" r:id="rId49"/>
    <p:sldId id="374" r:id="rId50"/>
    <p:sldId id="375" r:id="rId51"/>
    <p:sldId id="329" r:id="rId52"/>
    <p:sldId id="371" r:id="rId53"/>
    <p:sldId id="360" r:id="rId54"/>
    <p:sldId id="378" r:id="rId55"/>
    <p:sldId id="379" r:id="rId56"/>
    <p:sldId id="399" r:id="rId57"/>
    <p:sldId id="400" r:id="rId58"/>
    <p:sldId id="401" r:id="rId59"/>
    <p:sldId id="361" r:id="rId60"/>
    <p:sldId id="393" r:id="rId61"/>
    <p:sldId id="397" r:id="rId62"/>
    <p:sldId id="330" r:id="rId63"/>
    <p:sldId id="331" r:id="rId64"/>
    <p:sldId id="332" r:id="rId65"/>
    <p:sldId id="333" r:id="rId66"/>
    <p:sldId id="334" r:id="rId67"/>
    <p:sldId id="408" r:id="rId68"/>
    <p:sldId id="398" r:id="rId69"/>
    <p:sldId id="335" r:id="rId70"/>
    <p:sldId id="336" r:id="rId71"/>
    <p:sldId id="349" r:id="rId72"/>
    <p:sldId id="350" r:id="rId73"/>
    <p:sldId id="338" r:id="rId74"/>
    <p:sldId id="372" r:id="rId75"/>
    <p:sldId id="409" r:id="rId76"/>
    <p:sldId id="410" r:id="rId77"/>
    <p:sldId id="411" r:id="rId78"/>
    <p:sldId id="373" r:id="rId79"/>
    <p:sldId id="351" r:id="rId80"/>
    <p:sldId id="311" r:id="rId81"/>
    <p:sldId id="353" r:id="rId82"/>
    <p:sldId id="352" r:id="rId83"/>
    <p:sldId id="355" r:id="rId84"/>
    <p:sldId id="356" r:id="rId85"/>
    <p:sldId id="357" r:id="rId86"/>
    <p:sldId id="358" r:id="rId87"/>
  </p:sldIdLst>
  <p:sldSz cx="9144000" cy="6858000" type="screen4x3"/>
  <p:notesSz cx="7099300" cy="10234613"/>
  <p:custDataLst>
    <p:tags r:id="rId89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2" autoAdjust="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67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6F744593-BEDE-4D00-A4E6-A1EFA0961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CBD0F1-0782-4BFF-9BE2-497DF79FF91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57D412-E6CD-4697-97C6-92BF66883660}" type="slidenum">
              <a:rPr lang="fr-FR" smtClean="0"/>
              <a:pPr/>
              <a:t>46</a:t>
            </a:fld>
            <a:endParaRPr lang="fr-FR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D9862-0108-423A-98A4-5AB1A2A4CAC6}" type="slidenum">
              <a:rPr lang="fr-FR" smtClean="0"/>
              <a:pPr/>
              <a:t>51</a:t>
            </a:fld>
            <a:endParaRPr lang="fr-FR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D920FD-73BC-46C2-AB38-D4A1411EB6E4}" type="slidenum">
              <a:rPr lang="fr-FR" smtClean="0"/>
              <a:pPr/>
              <a:t>54</a:t>
            </a:fld>
            <a:endParaRPr lang="fr-FR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276736-48AD-4908-B1D2-0741A4D0F544}" type="slidenum">
              <a:rPr lang="fr-FR" smtClean="0"/>
              <a:pPr/>
              <a:t>61</a:t>
            </a:fld>
            <a:endParaRPr lang="fr-FR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3E020-3221-4CA5-8696-F2A269551601}" type="slidenum">
              <a:rPr lang="fr-FR" smtClean="0"/>
              <a:pPr/>
              <a:t>62</a:t>
            </a:fld>
            <a:endParaRPr lang="fr-FR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046F7-1907-4FC8-9D3A-4DCAAE100925}" type="slidenum">
              <a:rPr lang="fr-FR" smtClean="0"/>
              <a:pPr/>
              <a:t>63</a:t>
            </a:fld>
            <a:endParaRPr lang="fr-FR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7BA39-42B8-4BD1-A676-04826F525F7A}" type="slidenum">
              <a:rPr lang="fr-FR" smtClean="0"/>
              <a:pPr/>
              <a:t>65</a:t>
            </a:fld>
            <a:endParaRPr lang="fr-FR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8D2F21-2795-4FB8-BDDD-3A614587E9C0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D87C82-A8E7-4674-8199-B2631E47B1E7}" type="slidenum">
              <a:rPr lang="fr-FR" smtClean="0"/>
              <a:pPr/>
              <a:t>69</a:t>
            </a:fld>
            <a:endParaRPr lang="fr-FR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8C7A10-4510-484F-890E-06B5362BBD78}" type="slidenum">
              <a:rPr lang="fr-FR" smtClean="0"/>
              <a:pPr/>
              <a:t>70</a:t>
            </a:fld>
            <a:endParaRPr lang="fr-FR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8E2260-C728-4F0E-AE63-6427032832EF}" type="slidenum">
              <a:rPr lang="fr-FR" smtClean="0"/>
              <a:pPr/>
              <a:t>71</a:t>
            </a:fld>
            <a:endParaRPr lang="fr-FR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BF22F0-D130-47CD-BA14-BF89E981D9FD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EE2434-B0F8-418E-81A7-FD66D0B3AAE1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4BB95-EAE0-4C8F-BAB2-EAF1EDC4CA10}" type="slidenum">
              <a:rPr lang="ru-RU"/>
              <a:pPr/>
              <a:t>14</a:t>
            </a:fld>
            <a:endParaRPr lang="ru-RU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974D92-6896-4AB4-A4FB-56F5AD2A0876}" type="slidenum">
              <a:rPr lang="fr-FR" smtClean="0"/>
              <a:pPr/>
              <a:t>17</a:t>
            </a:fld>
            <a:endParaRPr lang="fr-F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DE7340-75D0-4347-B3D8-AB45FBB08C26}" type="slidenum">
              <a:rPr lang="fr-FR" smtClean="0"/>
              <a:pPr/>
              <a:t>24</a:t>
            </a:fld>
            <a:endParaRPr lang="fr-FR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73ABFB-E6F3-4A61-9609-0750CD64D0AA}" type="slidenum">
              <a:rPr lang="fr-FR" smtClean="0"/>
              <a:pPr/>
              <a:t>42</a:t>
            </a:fld>
            <a:endParaRPr lang="fr-F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914503-2402-463E-ADB4-CA77A9E3A1BC}" type="slidenum">
              <a:rPr lang="fr-FR" smtClean="0"/>
              <a:pPr/>
              <a:t>44</a:t>
            </a:fld>
            <a:endParaRPr lang="fr-FR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180BE-6398-4FCA-958D-47F46971A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04D85-AC5A-4404-8667-2B6AF372D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0"/>
            <a:ext cx="2232025" cy="6742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0"/>
            <a:ext cx="6543675" cy="6742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8387C-1185-42F8-846E-B8369754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0"/>
            <a:ext cx="8785225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052513"/>
            <a:ext cx="4351337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352925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35AB5-C6ED-4563-BB5B-E5AFF0F1E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11092-8E31-4C1F-9E69-59C47C8E8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1F277-6BE5-406B-A866-C95192C0C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351337" cy="5689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352925" cy="5689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1C178-78C4-4EE5-A430-63C626BC7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D6295-6406-4869-9BF7-2359FCF92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A53C5-72DC-4F28-88A1-5B68A3676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95EB7-39B8-4F4D-9AF8-410C23AA5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658E1-9A82-4C88-9B36-0CB03A95F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24997-4215-4C20-9D7E-61FC899E9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0"/>
            <a:ext cx="87852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52513"/>
            <a:ext cx="8856662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32813" y="6597650"/>
            <a:ext cx="6111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4E190E6D-F393-41E3-9649-843FEF60A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4"/>
        </a:buBlip>
        <a:defRPr sz="20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5"/>
        </a:buBlip>
        <a:defRPr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5"/>
        </a:buBlip>
        <a:defRPr sz="1600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1400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1400">
          <a:solidFill>
            <a:srgbClr val="5F5F5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14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14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14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1400">
          <a:solidFill>
            <a:srgbClr val="5F5F5F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cvs%20files\leboudec-oeuvre\slides%20overview\adHoc.avi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1.png"/><Relationship Id="rId4" Type="http://schemas.openxmlformats.org/officeDocument/2006/relationships/image" Target="../media/image15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wmf"/><Relationship Id="rId4" Type="http://schemas.openxmlformats.org/officeDocument/2006/relationships/image" Target="../media/image66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0"/>
            <a:ext cx="8534400" cy="1470025"/>
          </a:xfrm>
        </p:spPr>
        <p:txBody>
          <a:bodyPr/>
          <a:lstStyle/>
          <a:p>
            <a:pPr eaLnBrk="1" hangingPunct="1"/>
            <a:r>
              <a:rPr lang="en-US" sz="4800" dirty="0" smtClean="0"/>
              <a:t>Mean Field Methods for Computer and Communication Systems:</a:t>
            </a:r>
            <a:br>
              <a:rPr lang="en-US" sz="4800" dirty="0" smtClean="0"/>
            </a:br>
            <a:r>
              <a:rPr lang="en-US" sz="4800" dirty="0" smtClean="0"/>
              <a:t>A Tutorial</a:t>
            </a:r>
            <a:endParaRPr lang="en-US" sz="4400" i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038600"/>
            <a:ext cx="6400800" cy="1905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Jean-Yves Le </a:t>
            </a:r>
            <a:r>
              <a:rPr lang="en-US" sz="2800" dirty="0" err="1" smtClean="0"/>
              <a:t>Boudec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EPFL</a:t>
            </a:r>
          </a:p>
          <a:p>
            <a:pPr eaLnBrk="1" hangingPunct="1"/>
            <a:r>
              <a:rPr lang="en-US" sz="2800" dirty="0" smtClean="0"/>
              <a:t>Performance 2010</a:t>
            </a:r>
          </a:p>
          <a:p>
            <a:pPr eaLnBrk="1" hangingPunct="1"/>
            <a:r>
              <a:rPr lang="en-US" dirty="0" smtClean="0"/>
              <a:t>Namur, November 16-19 2010</a:t>
            </a:r>
          </a:p>
        </p:txBody>
      </p:sp>
      <p:sp>
        <p:nvSpPr>
          <p:cNvPr id="205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B56C2D3B-DAC1-4269-A379-77DC6ED0F7B9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WiFi</a:t>
            </a:r>
            <a:r>
              <a:rPr lang="fr-CH" dirty="0" smtClean="0"/>
              <a:t> Collision </a:t>
            </a:r>
            <a:r>
              <a:rPr lang="fr-CH" dirty="0" err="1" smtClean="0"/>
              <a:t>Resolution</a:t>
            </a:r>
            <a:r>
              <a:rPr lang="fr-CH" dirty="0" smtClean="0"/>
              <a:t> Protocol</a:t>
            </a:r>
            <a:endParaRPr lang="fr-CH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76400" y="1052513"/>
            <a:ext cx="6248400" cy="5689600"/>
          </a:xfrm>
        </p:spPr>
        <p:txBody>
          <a:bodyPr/>
          <a:lstStyle/>
          <a:p>
            <a:r>
              <a:rPr lang="da-DK" sz="2400" i="1" dirty="0" smtClean="0"/>
              <a:t>N </a:t>
            </a:r>
            <a:r>
              <a:rPr lang="da-DK" sz="2400" dirty="0" smtClean="0"/>
              <a:t>nodes, state = retransmission stage </a:t>
            </a:r>
            <a:r>
              <a:rPr lang="da-DK" sz="2400" i="1" dirty="0" smtClean="0"/>
              <a:t>k</a:t>
            </a:r>
            <a:br>
              <a:rPr lang="da-DK" sz="2400" i="1" dirty="0" smtClean="0"/>
            </a:br>
            <a:endParaRPr lang="da-DK" sz="2400" i="1" dirty="0" smtClean="0"/>
          </a:p>
          <a:p>
            <a:r>
              <a:rPr lang="da-DK" sz="2400" dirty="0" smtClean="0"/>
              <a:t>Time is discrete</a:t>
            </a:r>
            <a:r>
              <a:rPr lang="da-DK" sz="2400" i="1" dirty="0" smtClean="0"/>
              <a:t>, I(N) = 1/N; </a:t>
            </a:r>
            <a:r>
              <a:rPr lang="da-DK" sz="2400" dirty="0" smtClean="0"/>
              <a:t>mean field limit is an ODE</a:t>
            </a:r>
            <a:r>
              <a:rPr lang="da-DK" sz="2400" i="1" dirty="0" smtClean="0"/>
              <a:t/>
            </a:r>
            <a:br>
              <a:rPr lang="da-DK" sz="2400" i="1" dirty="0" smtClean="0"/>
            </a:br>
            <a:endParaRPr lang="da-DK" sz="2400" i="1" dirty="0" smtClean="0"/>
          </a:p>
          <a:p>
            <a:endParaRPr lang="da-DK" sz="2400" dirty="0" smtClean="0"/>
          </a:p>
          <a:p>
            <a:r>
              <a:rPr lang="da-DK" sz="2400" dirty="0" smtClean="0"/>
              <a:t>Occupancy measure is </a:t>
            </a:r>
            <a:r>
              <a:rPr lang="da-DK" sz="2400" i="1" dirty="0" smtClean="0"/>
              <a:t>M(t) = [M</a:t>
            </a:r>
            <a:r>
              <a:rPr lang="da-DK" sz="2400" i="1" baseline="-25000" dirty="0" smtClean="0"/>
              <a:t>0</a:t>
            </a:r>
            <a:r>
              <a:rPr lang="da-DK" sz="2400" i="1" dirty="0" smtClean="0"/>
              <a:t>(t),...,M</a:t>
            </a:r>
            <a:r>
              <a:rPr lang="da-DK" sz="2400" i="1" baseline="-25000" dirty="0" smtClean="0"/>
              <a:t>K</a:t>
            </a:r>
            <a:r>
              <a:rPr lang="da-DK" sz="2400" i="1" dirty="0" smtClean="0"/>
              <a:t>(t)]</a:t>
            </a:r>
            <a:br>
              <a:rPr lang="da-DK" sz="2400" i="1" dirty="0" smtClean="0"/>
            </a:br>
            <a:r>
              <a:rPr lang="da-DK" sz="2400" dirty="0" smtClean="0"/>
              <a:t>with </a:t>
            </a:r>
            <a:r>
              <a:rPr lang="da-DK" sz="2400" i="1" dirty="0" smtClean="0"/>
              <a:t>M</a:t>
            </a:r>
            <a:r>
              <a:rPr lang="da-DK" sz="2400" i="1" baseline="-25000" dirty="0" smtClean="0"/>
              <a:t>k</a:t>
            </a:r>
            <a:r>
              <a:rPr lang="da-DK" sz="2400" i="1" dirty="0" smtClean="0"/>
              <a:t>(t) </a:t>
            </a:r>
            <a:r>
              <a:rPr lang="da-DK" sz="2400" dirty="0" smtClean="0"/>
              <a:t>= proportion of nodes at stage </a:t>
            </a:r>
            <a:r>
              <a:rPr lang="da-DK" sz="2400" i="1" dirty="0" smtClean="0"/>
              <a:t>k</a:t>
            </a:r>
            <a:endParaRPr lang="da-DK" sz="2400" dirty="0" smtClean="0"/>
          </a:p>
          <a:p>
            <a:endParaRPr lang="da-DK" sz="2400" dirty="0" smtClean="0"/>
          </a:p>
          <a:p>
            <a:r>
              <a:rPr lang="da-DK" sz="2400" dirty="0" smtClean="0"/>
              <a:t>[Bordenave et al.(2008)Bordenave, McDonald, and Proutiere,</a:t>
            </a:r>
            <a:br>
              <a:rPr lang="da-DK" sz="2400" dirty="0" smtClean="0"/>
            </a:br>
            <a:r>
              <a:rPr lang="da-DK" sz="2400" dirty="0" smtClean="0"/>
              <a:t>Bordenave et al.(2007)Bordenave, McDonald, and Proutiere]</a:t>
            </a:r>
            <a:endParaRPr lang="fr-CH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TCP and ECN</a:t>
            </a:r>
            <a:endParaRPr lang="fr-CH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dirty="0" smtClean="0"/>
              <a:t>[</a:t>
            </a:r>
            <a:r>
              <a:rPr lang="fr-CH" dirty="0" err="1" smtClean="0"/>
              <a:t>Tinnakornsrisuphap</a:t>
            </a:r>
            <a:r>
              <a:rPr lang="fr-CH" dirty="0" smtClean="0"/>
              <a:t> and </a:t>
            </a:r>
            <a:r>
              <a:rPr lang="fr-CH" dirty="0" err="1" smtClean="0"/>
              <a:t>Makowski</a:t>
            </a:r>
            <a:r>
              <a:rPr lang="fr-CH" dirty="0" smtClean="0"/>
              <a:t>(2003)]</a:t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err="1" smtClean="0"/>
              <a:t>At</a:t>
            </a:r>
            <a:r>
              <a:rPr lang="fr-CH" dirty="0" smtClean="0"/>
              <a:t>, </a:t>
            </a:r>
            <a:r>
              <a:rPr lang="fr-CH" dirty="0" err="1" smtClean="0"/>
              <a:t>every</a:t>
            </a:r>
            <a:r>
              <a:rPr lang="fr-CH" dirty="0" smtClean="0"/>
              <a:t> time </a:t>
            </a:r>
            <a:r>
              <a:rPr lang="fr-CH" dirty="0" err="1" smtClean="0"/>
              <a:t>step</a:t>
            </a:r>
            <a:r>
              <a:rPr lang="fr-CH" dirty="0" smtClean="0"/>
              <a:t>, all connections update </a:t>
            </a:r>
            <a:r>
              <a:rPr lang="fr-CH" dirty="0" err="1" smtClean="0"/>
              <a:t>their</a:t>
            </a:r>
            <a:r>
              <a:rPr lang="fr-CH" dirty="0" smtClean="0"/>
              <a:t> state: I(N)=1</a:t>
            </a:r>
          </a:p>
          <a:p>
            <a:endParaRPr lang="fr-CH" dirty="0" smtClean="0"/>
          </a:p>
        </p:txBody>
      </p:sp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dirty="0" smtClean="0"/>
              <a:t>Time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discrete</a:t>
            </a:r>
            <a:r>
              <a:rPr lang="fr-CH" dirty="0" smtClean="0"/>
              <a:t>, </a:t>
            </a:r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</a:t>
            </a:r>
            <a:r>
              <a:rPr lang="fr-CH" dirty="0" err="1" smtClean="0"/>
              <a:t>limit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also</a:t>
            </a:r>
            <a:r>
              <a:rPr lang="fr-CH" dirty="0" smtClean="0"/>
              <a:t> in </a:t>
            </a:r>
            <a:r>
              <a:rPr lang="fr-CH" dirty="0" err="1" smtClean="0"/>
              <a:t>discrete</a:t>
            </a:r>
            <a:r>
              <a:rPr lang="fr-CH" dirty="0" smtClean="0"/>
              <a:t> time (</a:t>
            </a:r>
            <a:r>
              <a:rPr lang="fr-CH" dirty="0" err="1" smtClean="0"/>
              <a:t>iterated</a:t>
            </a:r>
            <a:r>
              <a:rPr lang="fr-CH" dirty="0" smtClean="0"/>
              <a:t> </a:t>
            </a:r>
            <a:r>
              <a:rPr lang="fr-CH" dirty="0" err="1" smtClean="0"/>
              <a:t>map</a:t>
            </a:r>
            <a:r>
              <a:rPr lang="fr-CH" dirty="0" smtClean="0"/>
              <a:t>) </a:t>
            </a:r>
          </a:p>
          <a:p>
            <a:endParaRPr lang="fr-CH" dirty="0" smtClean="0"/>
          </a:p>
          <a:p>
            <a:pPr>
              <a:buNone/>
            </a:pPr>
            <a:r>
              <a:rPr lang="fr-CH" dirty="0" smtClean="0"/>
              <a:t> </a:t>
            </a:r>
          </a:p>
          <a:p>
            <a:r>
              <a:rPr lang="fr-CH" dirty="0" err="1" smtClean="0"/>
              <a:t>Similar</a:t>
            </a:r>
            <a:r>
              <a:rPr lang="fr-CH" dirty="0" smtClean="0"/>
              <a:t> </a:t>
            </a:r>
            <a:r>
              <a:rPr lang="fr-CH" dirty="0" err="1" smtClean="0"/>
              <a:t>examples</a:t>
            </a:r>
            <a:r>
              <a:rPr lang="fr-CH" dirty="0" smtClean="0"/>
              <a:t>: </a:t>
            </a:r>
            <a:br>
              <a:rPr lang="fr-CH" dirty="0" smtClean="0"/>
            </a:br>
            <a:r>
              <a:rPr lang="fr-CH" dirty="0" smtClean="0"/>
              <a:t> HTTP </a:t>
            </a:r>
            <a:r>
              <a:rPr lang="fr-CH" dirty="0" err="1" smtClean="0"/>
              <a:t>Metastability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it-IT" dirty="0" smtClean="0"/>
              <a:t>[Baccelli et al.(2004)Baccelli, Lelarge, and McDonald]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fr-CH" dirty="0" smtClean="0"/>
              <a:t> </a:t>
            </a:r>
            <a:r>
              <a:rPr lang="fr-CH" dirty="0" err="1" smtClean="0"/>
              <a:t>Reputation</a:t>
            </a:r>
            <a:r>
              <a:rPr lang="fr-CH" dirty="0" smtClean="0"/>
              <a:t> System [Le Boudec et al.(2007)Le Boudec, McDonald, and </a:t>
            </a:r>
            <a:r>
              <a:rPr lang="fr-CH" dirty="0" err="1" smtClean="0"/>
              <a:t>Mundinger</a:t>
            </a:r>
            <a:r>
              <a:rPr lang="fr-CH" dirty="0" smtClean="0"/>
              <a:t>]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533400" y="2133600"/>
            <a:ext cx="3702050" cy="2195512"/>
            <a:chOff x="299" y="595"/>
            <a:chExt cx="2332" cy="1383"/>
          </a:xfrm>
        </p:grpSpPr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1440" y="1200"/>
              <a:ext cx="790" cy="2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fr-FR" dirty="0"/>
                <a:t>ECN router</a:t>
              </a:r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491" y="1007"/>
              <a:ext cx="960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fr-CH"/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 flipV="1">
              <a:off x="395" y="1295"/>
              <a:ext cx="960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fr-CH"/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 flipV="1">
              <a:off x="587" y="1343"/>
              <a:ext cx="816" cy="3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fr-CH"/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299" y="739"/>
              <a:ext cx="2192" cy="556"/>
            </a:xfrm>
            <a:custGeom>
              <a:avLst/>
              <a:gdLst/>
              <a:ahLst/>
              <a:cxnLst>
                <a:cxn ang="0">
                  <a:pos x="1968" y="440"/>
                </a:cxn>
                <a:cxn ang="0">
                  <a:pos x="2112" y="200"/>
                </a:cxn>
                <a:cxn ang="0">
                  <a:pos x="1488" y="104"/>
                </a:cxn>
                <a:cxn ang="0">
                  <a:pos x="240" y="8"/>
                </a:cxn>
                <a:cxn ang="0">
                  <a:pos x="48" y="152"/>
                </a:cxn>
              </a:cxnLst>
              <a:rect l="0" t="0" r="r" b="b"/>
              <a:pathLst>
                <a:path w="2192" h="440">
                  <a:moveTo>
                    <a:pt x="1968" y="440"/>
                  </a:moveTo>
                  <a:cubicBezTo>
                    <a:pt x="2080" y="348"/>
                    <a:pt x="2192" y="256"/>
                    <a:pt x="2112" y="200"/>
                  </a:cubicBezTo>
                  <a:cubicBezTo>
                    <a:pt x="2032" y="144"/>
                    <a:pt x="1800" y="136"/>
                    <a:pt x="1488" y="104"/>
                  </a:cubicBezTo>
                  <a:cubicBezTo>
                    <a:pt x="1176" y="72"/>
                    <a:pt x="480" y="0"/>
                    <a:pt x="240" y="8"/>
                  </a:cubicBezTo>
                  <a:cubicBezTo>
                    <a:pt x="0" y="16"/>
                    <a:pt x="24" y="84"/>
                    <a:pt x="48" y="152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fr-CH"/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1255" y="1439"/>
              <a:ext cx="111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i="1"/>
                <a:t>queue length R(t)</a:t>
              </a: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1211" y="595"/>
              <a:ext cx="142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i="1"/>
                <a:t>ECN Feedback q(R(t))</a:t>
              </a:r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683" y="1747"/>
              <a:ext cx="105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i="1"/>
                <a:t>N  connections</a:t>
              </a:r>
            </a:p>
          </p:txBody>
        </p:sp>
        <p:sp>
          <p:nvSpPr>
            <p:cNvPr id="18" name="Oval 24"/>
            <p:cNvSpPr>
              <a:spLocks noChangeArrowheads="1"/>
            </p:cNvSpPr>
            <p:nvPr/>
          </p:nvSpPr>
          <p:spPr bwMode="auto">
            <a:xfrm>
              <a:off x="395" y="883"/>
              <a:ext cx="280" cy="30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9" name="Oval 25"/>
            <p:cNvSpPr>
              <a:spLocks noChangeArrowheads="1"/>
            </p:cNvSpPr>
            <p:nvPr/>
          </p:nvSpPr>
          <p:spPr bwMode="auto">
            <a:xfrm>
              <a:off x="347" y="1219"/>
              <a:ext cx="280" cy="30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i="1"/>
                <a:t>n</a:t>
              </a: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395" y="1603"/>
              <a:ext cx="280" cy="30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/>
                <a:t>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Age of </a:t>
            </a:r>
            <a:r>
              <a:rPr lang="fr-CH" dirty="0" err="1" smtClean="0"/>
              <a:t>Gossip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E988CE1-1233-461E-9D45-426DA86777D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adHoc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>
            <a:clrChange>
              <a:clrFrom>
                <a:srgbClr val="9CB5CE"/>
              </a:clrFrom>
              <a:clrTo>
                <a:srgbClr val="9CB5C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6074" y="714356"/>
            <a:ext cx="7204025" cy="6134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Age of </a:t>
            </a:r>
            <a:r>
              <a:rPr lang="fr-CH" dirty="0" err="1" smtClean="0"/>
              <a:t>Gossip</a:t>
            </a:r>
            <a:endParaRPr lang="fr-CH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sz="2000" dirty="0" smtClean="0"/>
              <a:t>Mobile </a:t>
            </a:r>
            <a:r>
              <a:rPr lang="fr-CH" sz="2000" dirty="0" err="1" smtClean="0"/>
              <a:t>node</a:t>
            </a:r>
            <a:r>
              <a:rPr lang="fr-CH" sz="2000" dirty="0" smtClean="0"/>
              <a:t> state = (c, t)</a:t>
            </a:r>
            <a:br>
              <a:rPr lang="fr-CH" sz="2000" dirty="0" smtClean="0"/>
            </a:br>
            <a:r>
              <a:rPr lang="fr-CH" sz="2000" dirty="0" smtClean="0"/>
              <a:t>c = 1 … 16 (position)</a:t>
            </a:r>
          </a:p>
          <a:p>
            <a:pPr>
              <a:buNone/>
            </a:pPr>
            <a:r>
              <a:rPr lang="fr-CH" sz="2000" dirty="0" smtClean="0"/>
              <a:t>     t  ∊ R</a:t>
            </a:r>
            <a:r>
              <a:rPr lang="fr-CH" sz="2000" baseline="30000" dirty="0" smtClean="0"/>
              <a:t>+ </a:t>
            </a:r>
            <a:r>
              <a:rPr lang="fr-CH" sz="2000" dirty="0" smtClean="0"/>
              <a:t>(</a:t>
            </a:r>
            <a:r>
              <a:rPr lang="fr-CH" sz="2000" dirty="0" err="1" smtClean="0"/>
              <a:t>age</a:t>
            </a:r>
            <a:r>
              <a:rPr lang="fr-CH" sz="2000" dirty="0" smtClean="0"/>
              <a:t>)</a:t>
            </a:r>
            <a:br>
              <a:rPr lang="fr-CH" sz="2000" dirty="0" smtClean="0"/>
            </a:br>
            <a:endParaRPr lang="fr-CH" sz="2000" dirty="0" smtClean="0"/>
          </a:p>
          <a:p>
            <a:r>
              <a:rPr lang="fr-CH" sz="2000" dirty="0" smtClean="0"/>
              <a:t>Time </a:t>
            </a:r>
            <a:r>
              <a:rPr lang="fr-CH" sz="2000" dirty="0" err="1" smtClean="0"/>
              <a:t>is</a:t>
            </a:r>
            <a:r>
              <a:rPr lang="fr-CH" sz="2000" dirty="0" smtClean="0"/>
              <a:t> </a:t>
            </a:r>
            <a:r>
              <a:rPr lang="fr-CH" sz="2000" dirty="0" err="1" smtClean="0"/>
              <a:t>continuous</a:t>
            </a:r>
            <a:r>
              <a:rPr lang="fr-CH" sz="2000" dirty="0" smtClean="0"/>
              <a:t>, I(N) = 1</a:t>
            </a:r>
          </a:p>
          <a:p>
            <a:r>
              <a:rPr lang="fr-CH" sz="2000" dirty="0" err="1" smtClean="0"/>
              <a:t>Occupancy</a:t>
            </a:r>
            <a:r>
              <a:rPr lang="fr-CH" sz="2000" dirty="0" smtClean="0"/>
              <a:t> </a:t>
            </a:r>
            <a:r>
              <a:rPr lang="fr-CH" sz="2000" dirty="0" err="1" smtClean="0"/>
              <a:t>measure</a:t>
            </a:r>
            <a:r>
              <a:rPr lang="fr-CH" sz="2000" dirty="0" smtClean="0"/>
              <a:t> </a:t>
            </a:r>
            <a:r>
              <a:rPr lang="fr-CH" sz="2000" dirty="0" err="1" smtClean="0"/>
              <a:t>is</a:t>
            </a:r>
            <a:r>
              <a:rPr lang="fr-CH" sz="2000" dirty="0" smtClean="0"/>
              <a:t> </a:t>
            </a:r>
            <a:br>
              <a:rPr lang="fr-CH" sz="2000" dirty="0" smtClean="0"/>
            </a:br>
            <a:r>
              <a:rPr lang="fr-CH" sz="2000" i="1" dirty="0" err="1" smtClean="0"/>
              <a:t>F</a:t>
            </a:r>
            <a:r>
              <a:rPr lang="fr-CH" sz="2000" i="1" baseline="-25000" dirty="0" err="1" smtClean="0"/>
              <a:t>c</a:t>
            </a:r>
            <a:r>
              <a:rPr lang="fr-CH" sz="2000" i="1" dirty="0" smtClean="0"/>
              <a:t>(</a:t>
            </a:r>
            <a:r>
              <a:rPr lang="fr-CH" sz="2000" i="1" dirty="0" err="1" smtClean="0"/>
              <a:t>z,t</a:t>
            </a:r>
            <a:r>
              <a:rPr lang="fr-CH" sz="2000" i="1" dirty="0" smtClean="0"/>
              <a:t>) </a:t>
            </a:r>
            <a:r>
              <a:rPr lang="fr-CH" sz="2000" dirty="0" smtClean="0"/>
              <a:t>= proportion of </a:t>
            </a:r>
            <a:r>
              <a:rPr lang="fr-CH" sz="2000" dirty="0" err="1" smtClean="0"/>
              <a:t>nodes</a:t>
            </a:r>
            <a:r>
              <a:rPr lang="fr-CH" sz="2000" dirty="0" smtClean="0"/>
              <a:t> </a:t>
            </a:r>
            <a:r>
              <a:rPr lang="fr-CH" sz="2000" dirty="0" err="1" smtClean="0"/>
              <a:t>that</a:t>
            </a:r>
            <a:r>
              <a:rPr lang="fr-CH" sz="2000" dirty="0" smtClean="0"/>
              <a:t> </a:t>
            </a:r>
            <a:r>
              <a:rPr lang="fr-CH" sz="2000" dirty="0" err="1" smtClean="0"/>
              <a:t>at</a:t>
            </a:r>
            <a:r>
              <a:rPr lang="fr-CH" sz="2000" dirty="0" smtClean="0"/>
              <a:t> location </a:t>
            </a:r>
            <a:r>
              <a:rPr lang="fr-CH" sz="2000" i="1" dirty="0" smtClean="0"/>
              <a:t>c</a:t>
            </a:r>
            <a:r>
              <a:rPr lang="fr-CH" sz="2000" dirty="0" smtClean="0"/>
              <a:t> and have </a:t>
            </a:r>
            <a:r>
              <a:rPr lang="fr-CH" sz="2000" dirty="0" err="1" smtClean="0"/>
              <a:t>age</a:t>
            </a:r>
            <a:r>
              <a:rPr lang="fr-CH" sz="2000" dirty="0" smtClean="0"/>
              <a:t> ≤ </a:t>
            </a:r>
            <a:r>
              <a:rPr lang="fr-CH" sz="2000" i="1" dirty="0" smtClean="0"/>
              <a:t>z</a:t>
            </a:r>
            <a:r>
              <a:rPr lang="fr-CH" sz="2000" dirty="0" smtClean="0"/>
              <a:t/>
            </a:r>
            <a:br>
              <a:rPr lang="fr-CH" sz="2000" dirty="0" smtClean="0"/>
            </a:br>
            <a:r>
              <a:rPr lang="fr-CH" sz="2000" dirty="0" smtClean="0"/>
              <a:t/>
            </a:r>
            <a:br>
              <a:rPr lang="fr-CH" sz="2000" dirty="0" smtClean="0"/>
            </a:br>
            <a:r>
              <a:rPr lang="fr-CH" sz="2000" dirty="0" smtClean="0"/>
              <a:t/>
            </a:r>
            <a:br>
              <a:rPr lang="fr-CH" sz="2000" dirty="0" smtClean="0"/>
            </a:br>
            <a:r>
              <a:rPr lang="fr-CH" sz="2000" dirty="0" smtClean="0"/>
              <a:t/>
            </a:r>
            <a:br>
              <a:rPr lang="fr-CH" sz="2000" dirty="0" smtClean="0"/>
            </a:br>
            <a:r>
              <a:rPr lang="fr-CH" sz="2000" dirty="0" smtClean="0"/>
              <a:t/>
            </a:r>
            <a:br>
              <a:rPr lang="fr-CH" sz="2000" dirty="0" smtClean="0"/>
            </a:br>
            <a:r>
              <a:rPr lang="fr-CH" sz="2000" dirty="0" smtClean="0"/>
              <a:t>[</a:t>
            </a:r>
            <a:r>
              <a:rPr lang="fr-CH" sz="2000" dirty="0" err="1" smtClean="0"/>
              <a:t>Chaintreau</a:t>
            </a:r>
            <a:r>
              <a:rPr lang="fr-CH" sz="2000" dirty="0" smtClean="0"/>
              <a:t> et al.(2009)] </a:t>
            </a:r>
            <a:br>
              <a:rPr lang="fr-CH" sz="2000" dirty="0" smtClean="0"/>
            </a:br>
            <a:endParaRPr lang="fr-CH" sz="2000" dirty="0" smtClean="0"/>
          </a:p>
          <a:p>
            <a:pPr>
              <a:buNone/>
            </a:pPr>
            <a:r>
              <a:rPr lang="fr-CH" sz="2000" dirty="0" smtClean="0"/>
              <a:t>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23C6DE4A-D682-42DE-A571-76433C3DB22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1" name="Picture 8" descr="SF_16class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99B3CC"/>
              </a:clrFrom>
              <a:clrTo>
                <a:srgbClr val="99B3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42674"/>
            <a:ext cx="3976718" cy="581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F3725-B2A8-483D-93C0-DC0DA73EA82B}" type="slidenum">
              <a:rPr lang="en-US"/>
              <a:pPr/>
              <a:t>14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330200"/>
            <a:ext cx="6553200" cy="508000"/>
          </a:xfrm>
        </p:spPr>
        <p:txBody>
          <a:bodyPr/>
          <a:lstStyle/>
          <a:p>
            <a:r>
              <a:rPr lang="en-US"/>
              <a:t>Spatial Representation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838200" y="4248150"/>
            <a:ext cx="2174875" cy="1612900"/>
          </a:xfrm>
          <a:prstGeom prst="rect">
            <a:avLst/>
          </a:prstGeom>
          <a:solidFill>
            <a:srgbClr val="C0C0C0">
              <a:alpha val="25000"/>
            </a:srgbClr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Comparison between</a:t>
            </a:r>
          </a:p>
          <a:p>
            <a:r>
              <a:rPr lang="en-US" sz="1400" dirty="0">
                <a:solidFill>
                  <a:schemeClr val="bg2"/>
                </a:solidFill>
              </a:rPr>
              <a:t>the mean-field limit and</a:t>
            </a:r>
          </a:p>
          <a:p>
            <a:r>
              <a:rPr lang="en-US" sz="1400" dirty="0">
                <a:solidFill>
                  <a:schemeClr val="bg2"/>
                </a:solidFill>
              </a:rPr>
              <a:t>the trace. Percentages </a:t>
            </a:r>
          </a:p>
          <a:p>
            <a:r>
              <a:rPr lang="en-US" sz="1400" dirty="0">
                <a:solidFill>
                  <a:schemeClr val="bg2"/>
                </a:solidFill>
              </a:rPr>
              <a:t>of mobile nodes in </a:t>
            </a:r>
          </a:p>
          <a:p>
            <a:r>
              <a:rPr lang="en-US" sz="1400" dirty="0">
                <a:solidFill>
                  <a:schemeClr val="bg2"/>
                </a:solidFill>
              </a:rPr>
              <a:t>classes 1-15 with age </a:t>
            </a:r>
          </a:p>
          <a:p>
            <a:r>
              <a:rPr lang="en-US" sz="1400" dirty="0">
                <a:solidFill>
                  <a:schemeClr val="bg2"/>
                </a:solidFill>
              </a:rPr>
              <a:t>z&lt;20mn at time t=300mn</a:t>
            </a:r>
          </a:p>
          <a:p>
            <a:r>
              <a:rPr lang="en-US" sz="1400" dirty="0">
                <a:solidFill>
                  <a:schemeClr val="bg2"/>
                </a:solidFill>
              </a:rPr>
              <a:t>(1 p.m.).</a:t>
            </a:r>
          </a:p>
        </p:txBody>
      </p:sp>
      <p:pic>
        <p:nvPicPr>
          <p:cNvPr id="189446" name="Picture 6" descr="spat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58115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E28BC-7E67-44E1-97BA-C410FE975BC9}" type="slidenum">
              <a:rPr lang="en-US"/>
              <a:pPr/>
              <a:t>15</a:t>
            </a:fld>
            <a:endParaRPr lang="en-US"/>
          </a:p>
        </p:txBody>
      </p:sp>
      <p:pic>
        <p:nvPicPr>
          <p:cNvPr id="180230" name="Picture 6" descr="qqplot_MFvsT_2clas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8938" y="3933825"/>
            <a:ext cx="3675062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8" name="Picture 4" descr="qqplot_MFvsT_16clas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8938" y="1571625"/>
            <a:ext cx="3675062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330200"/>
            <a:ext cx="6553200" cy="508000"/>
          </a:xfrm>
        </p:spPr>
        <p:txBody>
          <a:bodyPr/>
          <a:lstStyle/>
          <a:p>
            <a:r>
              <a:rPr lang="en-US"/>
              <a:t>The Importance of Being Spatial</a:t>
            </a:r>
          </a:p>
        </p:txBody>
      </p:sp>
      <p:sp>
        <p:nvSpPr>
          <p:cNvPr id="18023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195388" y="1752600"/>
            <a:ext cx="4310062" cy="3124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We compare the previous 16 class case with a simple 2 class case (C=2)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first figure suggests that for the case C=16, trace and MF data samples come from the same distribution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For the case C=2 we observe the strong bias present for both low and high age</a:t>
            </a:r>
          </a:p>
        </p:txBody>
      </p:sp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1295400" y="5229225"/>
            <a:ext cx="3940175" cy="987425"/>
          </a:xfrm>
          <a:prstGeom prst="rect">
            <a:avLst/>
          </a:prstGeom>
          <a:solidFill>
            <a:srgbClr val="C0C0C0">
              <a:alpha val="25000"/>
            </a:srgbClr>
          </a:solidFill>
          <a:ln w="444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2"/>
                </a:solidFill>
              </a:rPr>
              <a:t>QQ plots, comparing the age distribution of</a:t>
            </a:r>
          </a:p>
          <a:p>
            <a:r>
              <a:rPr lang="en-US" sz="1400">
                <a:solidFill>
                  <a:schemeClr val="bg2"/>
                </a:solidFill>
              </a:rPr>
              <a:t>trace data and data artificially obtained from</a:t>
            </a:r>
          </a:p>
          <a:p>
            <a:r>
              <a:rPr lang="en-US" sz="1400">
                <a:solidFill>
                  <a:schemeClr val="bg2"/>
                </a:solidFill>
              </a:rPr>
              <a:t>the mean-field CDF, for 16 class and 2 class</a:t>
            </a:r>
          </a:p>
          <a:p>
            <a:r>
              <a:rPr lang="en-US" sz="1400">
                <a:solidFill>
                  <a:schemeClr val="bg2"/>
                </a:solidFill>
              </a:rPr>
              <a:t>scenarios. Time period observed 5 p.m.-6 p.m.</a:t>
            </a:r>
            <a:r>
              <a:rPr lang="en-US" sz="1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Extension to a Resource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sz="2400" dirty="0" smtClean="0"/>
              <a:t>Model </a:t>
            </a:r>
            <a:r>
              <a:rPr lang="fr-CH" sz="2400" dirty="0" err="1" smtClean="0"/>
              <a:t>can</a:t>
            </a:r>
            <a:r>
              <a:rPr lang="fr-CH" sz="2400" dirty="0" smtClean="0"/>
              <a:t> </a:t>
            </a:r>
            <a:r>
              <a:rPr lang="fr-CH" sz="2400" dirty="0" err="1" smtClean="0"/>
              <a:t>be</a:t>
            </a:r>
            <a:r>
              <a:rPr lang="fr-CH" sz="2400" dirty="0" smtClean="0"/>
              <a:t> </a:t>
            </a:r>
            <a:r>
              <a:rPr lang="fr-CH" sz="2400" dirty="0" err="1" smtClean="0"/>
              <a:t>complexified</a:t>
            </a:r>
            <a:r>
              <a:rPr lang="fr-CH" sz="2400" dirty="0" smtClean="0"/>
              <a:t> by </a:t>
            </a:r>
            <a:r>
              <a:rPr lang="fr-CH" sz="2400" dirty="0" err="1" smtClean="0"/>
              <a:t>adding</a:t>
            </a:r>
            <a:r>
              <a:rPr lang="fr-CH" sz="2400" dirty="0" smtClean="0"/>
              <a:t> a global </a:t>
            </a:r>
            <a:r>
              <a:rPr lang="fr-CH" sz="2400" dirty="0" err="1" smtClean="0"/>
              <a:t>resource</a:t>
            </a:r>
            <a:r>
              <a:rPr lang="fr-CH" sz="2400" dirty="0" smtClean="0"/>
              <a:t> R(t)</a:t>
            </a:r>
          </a:p>
          <a:p>
            <a:endParaRPr lang="fr-CH" sz="2800" dirty="0" smtClean="0"/>
          </a:p>
          <a:p>
            <a:r>
              <a:rPr lang="fr-CH" sz="2400" dirty="0" smtClean="0"/>
              <a:t>Slow: R(t) </a:t>
            </a:r>
            <a:r>
              <a:rPr lang="fr-CH" sz="2400" dirty="0" err="1" smtClean="0"/>
              <a:t>is</a:t>
            </a:r>
            <a:r>
              <a:rPr lang="fr-CH" sz="2400" dirty="0" smtClean="0"/>
              <a:t> </a:t>
            </a:r>
            <a:r>
              <a:rPr lang="fr-CH" sz="2400" dirty="0" err="1" smtClean="0"/>
              <a:t>expected</a:t>
            </a:r>
            <a:r>
              <a:rPr lang="fr-CH" sz="2400" dirty="0" smtClean="0"/>
              <a:t> to change state </a:t>
            </a:r>
            <a:r>
              <a:rPr lang="fr-CH" sz="2400" dirty="0" err="1" smtClean="0"/>
              <a:t>at</a:t>
            </a:r>
            <a:r>
              <a:rPr lang="fr-CH" sz="2400" dirty="0" smtClean="0"/>
              <a:t> the </a:t>
            </a:r>
            <a:r>
              <a:rPr lang="fr-CH" sz="2400" dirty="0" err="1" smtClean="0"/>
              <a:t>same</a:t>
            </a:r>
            <a:r>
              <a:rPr lang="fr-CH" sz="2400" dirty="0" smtClean="0"/>
              <a:t> rate I(N)  as one </a:t>
            </a:r>
            <a:r>
              <a:rPr lang="fr-CH" sz="2400" dirty="0" err="1" smtClean="0"/>
              <a:t>object</a:t>
            </a:r>
            <a:r>
              <a:rPr lang="fr-CH" sz="2400" dirty="0" smtClean="0"/>
              <a:t> </a:t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>-&gt; call </a:t>
            </a:r>
            <a:r>
              <a:rPr lang="fr-CH" sz="2400" dirty="0" err="1" smtClean="0"/>
              <a:t>it</a:t>
            </a:r>
            <a:r>
              <a:rPr lang="fr-CH" sz="2400" dirty="0" smtClean="0"/>
              <a:t> an </a:t>
            </a:r>
            <a:r>
              <a:rPr lang="fr-CH" sz="2400" dirty="0" err="1" smtClean="0"/>
              <a:t>object</a:t>
            </a:r>
            <a:r>
              <a:rPr lang="fr-CH" sz="2400" dirty="0" smtClean="0"/>
              <a:t> of a </a:t>
            </a:r>
            <a:r>
              <a:rPr lang="fr-CH" sz="2400" dirty="0" err="1" smtClean="0"/>
              <a:t>special</a:t>
            </a:r>
            <a:r>
              <a:rPr lang="fr-CH" sz="2400" dirty="0" smtClean="0"/>
              <a:t> class</a:t>
            </a:r>
          </a:p>
          <a:p>
            <a:pPr>
              <a:buNone/>
            </a:pPr>
            <a:endParaRPr lang="fr-CH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295401"/>
            <a:ext cx="4352925" cy="5446712"/>
          </a:xfrm>
        </p:spPr>
        <p:txBody>
          <a:bodyPr/>
          <a:lstStyle/>
          <a:p>
            <a:r>
              <a:rPr lang="fr-CH" sz="2400" dirty="0" err="1" smtClean="0"/>
              <a:t>Fast</a:t>
            </a:r>
            <a:r>
              <a:rPr lang="fr-CH" sz="2400" dirty="0" smtClean="0"/>
              <a:t>: R(t) </a:t>
            </a:r>
            <a:r>
              <a:rPr lang="fr-CH" sz="2400" dirty="0" err="1" smtClean="0"/>
              <a:t>is</a:t>
            </a:r>
            <a:r>
              <a:rPr lang="fr-CH" sz="2400" dirty="0" smtClean="0"/>
              <a:t> change state </a:t>
            </a:r>
            <a:r>
              <a:rPr lang="fr-CH" sz="2400" dirty="0" err="1" smtClean="0"/>
              <a:t>at</a:t>
            </a:r>
            <a:r>
              <a:rPr lang="fr-CH" sz="2400" dirty="0" smtClean="0"/>
              <a:t> the </a:t>
            </a:r>
            <a:r>
              <a:rPr lang="fr-CH" sz="2400" dirty="0" err="1" smtClean="0"/>
              <a:t>aggregate</a:t>
            </a:r>
            <a:r>
              <a:rPr lang="fr-CH" sz="2400" dirty="0" smtClean="0"/>
              <a:t> rate N I(N) </a:t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>-&gt; </a:t>
            </a:r>
            <a:r>
              <a:rPr lang="fr-CH" sz="2400" dirty="0" err="1" smtClean="0"/>
              <a:t>requires</a:t>
            </a:r>
            <a:r>
              <a:rPr lang="fr-CH" sz="2400" dirty="0" smtClean="0"/>
              <a:t> </a:t>
            </a:r>
            <a:r>
              <a:rPr lang="fr-CH" sz="2400" dirty="0" err="1" smtClean="0"/>
              <a:t>special</a:t>
            </a:r>
            <a:r>
              <a:rPr lang="fr-CH" sz="2400" dirty="0" smtClean="0"/>
              <a:t> extensions of the </a:t>
            </a:r>
            <a:r>
              <a:rPr lang="fr-CH" sz="2400" dirty="0" err="1" smtClean="0"/>
              <a:t>theory</a:t>
            </a:r>
            <a:endParaRPr lang="fr-CH" sz="2400" dirty="0" smtClean="0"/>
          </a:p>
          <a:p>
            <a:endParaRPr lang="fr-CH" sz="2400" dirty="0" smtClean="0"/>
          </a:p>
          <a:p>
            <a:pPr>
              <a:buNone/>
            </a:pPr>
            <a:r>
              <a:rPr lang="fr-CH" sz="2400" dirty="0" smtClean="0"/>
              <a:t>	 [</a:t>
            </a:r>
            <a:r>
              <a:rPr lang="da-DK" sz="2400" dirty="0" smtClean="0"/>
              <a:t>Bordenave et al.(2007)Bordenave, McDonald, and Proutiere]</a:t>
            </a:r>
            <a:br>
              <a:rPr lang="da-DK" sz="2400" dirty="0" smtClean="0"/>
            </a:b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fr-CH" sz="2400" dirty="0" smtClean="0"/>
              <a:t>[</a:t>
            </a:r>
            <a:r>
              <a:rPr lang="fr-CH" sz="2400" dirty="0" err="1" smtClean="0"/>
              <a:t>Benaïm</a:t>
            </a:r>
            <a:r>
              <a:rPr lang="fr-CH" sz="2400" dirty="0" smtClean="0"/>
              <a:t> and Le </a:t>
            </a:r>
            <a:r>
              <a:rPr lang="fr-CH" sz="2400" dirty="0" err="1" smtClean="0"/>
              <a:t>Boudec</a:t>
            </a:r>
            <a:r>
              <a:rPr lang="fr-CH" sz="2400" dirty="0" smtClean="0"/>
              <a:t>(2008)] </a:t>
            </a:r>
            <a:endParaRPr lang="fr-CH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8E881E41-67A4-4BCC-A172-99300F1AF15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What can we do with a Mean Field Interaction Model ?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052513"/>
            <a:ext cx="4351337" cy="5689600"/>
          </a:xfrm>
        </p:spPr>
        <p:txBody>
          <a:bodyPr/>
          <a:lstStyle/>
          <a:p>
            <a:pPr eaLnBrk="1" hangingPunct="1"/>
            <a:r>
              <a:rPr lang="en-US" sz="2800" smtClean="0"/>
              <a:t>Large </a:t>
            </a:r>
            <a:r>
              <a:rPr lang="en-US" sz="2800" i="1" smtClean="0"/>
              <a:t>N</a:t>
            </a:r>
            <a:r>
              <a:rPr lang="en-US" sz="2800" smtClean="0"/>
              <a:t> asymptotics</a:t>
            </a:r>
          </a:p>
          <a:p>
            <a:pPr lvl="1" eaLnBrk="1" hangingPunct="1"/>
            <a:r>
              <a:rPr lang="en-US" sz="2400" smtClean="0"/>
              <a:t> = fluid limit</a:t>
            </a:r>
          </a:p>
          <a:p>
            <a:pPr lvl="1" eaLnBrk="1" hangingPunct="1"/>
            <a:r>
              <a:rPr lang="en-US" sz="2400" smtClean="0"/>
              <a:t>Markov chain replaced by a deterministic dynamical system</a:t>
            </a:r>
          </a:p>
          <a:p>
            <a:pPr lvl="1" eaLnBrk="1" hangingPunct="1"/>
            <a:r>
              <a:rPr lang="en-US" sz="2400" smtClean="0"/>
              <a:t>ODE</a:t>
            </a:r>
          </a:p>
          <a:p>
            <a:pPr lvl="1" eaLnBrk="1" hangingPunct="1"/>
            <a:r>
              <a:rPr lang="en-US" sz="2400" smtClean="0"/>
              <a:t>Fast Simulation</a:t>
            </a:r>
          </a:p>
          <a:p>
            <a:pPr eaLnBrk="1" hangingPunct="1"/>
            <a:r>
              <a:rPr lang="en-US" sz="2800" smtClean="0">
                <a:solidFill>
                  <a:srgbClr val="0099CC"/>
                </a:solidFill>
              </a:rPr>
              <a:t>Issues</a:t>
            </a:r>
          </a:p>
          <a:p>
            <a:pPr lvl="1" eaLnBrk="1" hangingPunct="1"/>
            <a:r>
              <a:rPr lang="en-US" sz="2400" smtClean="0"/>
              <a:t>When valid</a:t>
            </a:r>
          </a:p>
          <a:p>
            <a:pPr lvl="1" eaLnBrk="1" hangingPunct="1"/>
            <a:r>
              <a:rPr lang="en-US" sz="2400" smtClean="0"/>
              <a:t>Don’t want do devote an entire PhD to show mean field limit</a:t>
            </a:r>
          </a:p>
          <a:p>
            <a:pPr lvl="1" eaLnBrk="1" hangingPunct="1"/>
            <a:r>
              <a:rPr lang="en-US" sz="2400" smtClean="0"/>
              <a:t>How to formulate the ODE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25" y="1052513"/>
            <a:ext cx="4352925" cy="568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Large </a:t>
            </a:r>
            <a:r>
              <a:rPr lang="en-US" sz="2800" i="1" dirty="0" smtClean="0"/>
              <a:t>t </a:t>
            </a:r>
            <a:r>
              <a:rPr lang="en-US" sz="2800" dirty="0" smtClean="0"/>
              <a:t> asymptotic</a:t>
            </a:r>
          </a:p>
          <a:p>
            <a:pPr lvl="1" eaLnBrk="1" hangingPunct="1"/>
            <a:r>
              <a:rPr lang="en-US" sz="2400" dirty="0" smtClean="0"/>
              <a:t>≈ stationary </a:t>
            </a:r>
            <a:r>
              <a:rPr lang="en-US" sz="2400" dirty="0" err="1" smtClean="0"/>
              <a:t>behaviour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Useful performance metric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/>
            <a:r>
              <a:rPr lang="en-US" sz="2800" dirty="0" smtClean="0">
                <a:solidFill>
                  <a:srgbClr val="0099CC"/>
                </a:solidFill>
              </a:rPr>
              <a:t>Issues</a:t>
            </a:r>
          </a:p>
          <a:p>
            <a:pPr lvl="1" eaLnBrk="1" hangingPunct="1"/>
            <a:r>
              <a:rPr lang="en-US" sz="2400" dirty="0" smtClean="0"/>
              <a:t>Is stationary regime of ODE an approximation of stationary regime of original system ?</a:t>
            </a:r>
          </a:p>
          <a:p>
            <a:pPr lvl="1" eaLnBrk="1" hangingPunct="1"/>
            <a:r>
              <a:rPr lang="en-US" sz="2400" dirty="0" smtClean="0"/>
              <a:t>Does this justify the “Decoupling Assumption</a:t>
            </a:r>
            <a:r>
              <a:rPr lang="en-US" dirty="0" smtClean="0"/>
              <a:t>”?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MEAN FIELD LIMIT</a:t>
            </a:r>
            <a:endParaRPr lang="fr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FINITE HORIZON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191F277-6BE5-406B-A866-C95192C0CCA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</a:t>
            </a:r>
            <a:r>
              <a:rPr lang="fr-CH" dirty="0" err="1" smtClean="0"/>
              <a:t>Mean</a:t>
            </a:r>
            <a:r>
              <a:rPr lang="fr-CH" dirty="0" smtClean="0"/>
              <a:t> Field </a:t>
            </a:r>
            <a:r>
              <a:rPr lang="fr-CH" dirty="0" err="1" smtClean="0"/>
              <a:t>Limit</a:t>
            </a:r>
            <a:endParaRPr lang="fr-C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1052513"/>
            <a:ext cx="6629400" cy="5689600"/>
          </a:xfrm>
        </p:spPr>
        <p:txBody>
          <a:bodyPr/>
          <a:lstStyle/>
          <a:p>
            <a:r>
              <a:rPr lang="fr-CH" sz="2400" dirty="0" smtClean="0"/>
              <a:t>Under </a:t>
            </a:r>
            <a:r>
              <a:rPr lang="fr-CH" sz="2400" dirty="0" err="1" smtClean="0"/>
              <a:t>very</a:t>
            </a:r>
            <a:r>
              <a:rPr lang="fr-CH" sz="2400" dirty="0" smtClean="0"/>
              <a:t> </a:t>
            </a:r>
            <a:r>
              <a:rPr lang="fr-CH" sz="2400" dirty="0" err="1" smtClean="0"/>
              <a:t>general</a:t>
            </a:r>
            <a:r>
              <a:rPr lang="fr-CH" sz="2400" dirty="0" smtClean="0"/>
              <a:t> conditions (</a:t>
            </a:r>
            <a:r>
              <a:rPr lang="fr-CH" sz="2400" dirty="0" err="1" smtClean="0"/>
              <a:t>given</a:t>
            </a:r>
            <a:r>
              <a:rPr lang="fr-CH" sz="2400" dirty="0" smtClean="0"/>
              <a:t> </a:t>
            </a:r>
            <a:r>
              <a:rPr lang="fr-CH" sz="2400" dirty="0" err="1" smtClean="0"/>
              <a:t>later</a:t>
            </a:r>
            <a:r>
              <a:rPr lang="fr-CH" sz="2400" dirty="0" smtClean="0"/>
              <a:t>) the </a:t>
            </a:r>
            <a:r>
              <a:rPr lang="fr-CH" sz="2400" dirty="0" err="1" smtClean="0"/>
              <a:t>occupancy</a:t>
            </a:r>
            <a:r>
              <a:rPr lang="fr-CH" sz="2400" dirty="0" smtClean="0"/>
              <a:t> </a:t>
            </a:r>
            <a:r>
              <a:rPr lang="fr-CH" sz="2400" dirty="0" err="1" smtClean="0"/>
              <a:t>measure</a:t>
            </a:r>
            <a:r>
              <a:rPr lang="fr-CH" sz="2400" dirty="0" smtClean="0"/>
              <a:t> converges,  in </a:t>
            </a:r>
            <a:r>
              <a:rPr lang="fr-CH" sz="2400" dirty="0" err="1" smtClean="0"/>
              <a:t>some</a:t>
            </a:r>
            <a:r>
              <a:rPr lang="fr-CH" sz="2400" dirty="0" smtClean="0"/>
              <a:t> </a:t>
            </a:r>
            <a:r>
              <a:rPr lang="fr-CH" sz="2400" dirty="0" err="1" smtClean="0"/>
              <a:t>sense</a:t>
            </a:r>
            <a:r>
              <a:rPr lang="fr-CH" sz="2400" dirty="0" smtClean="0"/>
              <a:t>, to a </a:t>
            </a:r>
            <a:r>
              <a:rPr lang="fr-CH" sz="2400" dirty="0" err="1" smtClean="0"/>
              <a:t>deterministic</a:t>
            </a:r>
            <a:r>
              <a:rPr lang="fr-CH" sz="2400" dirty="0" smtClean="0"/>
              <a:t> </a:t>
            </a:r>
            <a:r>
              <a:rPr lang="fr-CH" sz="2400" dirty="0" err="1" smtClean="0"/>
              <a:t>process</a:t>
            </a:r>
            <a:r>
              <a:rPr lang="fr-CH" sz="2400" dirty="0" smtClean="0"/>
              <a:t>, </a:t>
            </a:r>
            <a:r>
              <a:rPr lang="fr-CH" sz="2400" i="1" dirty="0" smtClean="0"/>
              <a:t>m(t),</a:t>
            </a:r>
            <a:r>
              <a:rPr lang="fr-CH" sz="2400" dirty="0" smtClean="0"/>
              <a:t>  </a:t>
            </a:r>
            <a:r>
              <a:rPr lang="fr-CH" sz="2400" dirty="0" err="1" smtClean="0"/>
              <a:t>called</a:t>
            </a:r>
            <a:r>
              <a:rPr lang="fr-CH" sz="2400" dirty="0" smtClean="0"/>
              <a:t> the </a:t>
            </a:r>
            <a:r>
              <a:rPr lang="fr-CH" sz="2400" i="1" dirty="0" err="1" smtClean="0"/>
              <a:t>mean</a:t>
            </a:r>
            <a:r>
              <a:rPr lang="fr-CH" sz="2400" i="1" dirty="0" smtClean="0"/>
              <a:t> </a:t>
            </a:r>
            <a:r>
              <a:rPr lang="fr-CH" sz="2400" i="1" dirty="0" err="1" smtClean="0"/>
              <a:t>field</a:t>
            </a:r>
            <a:r>
              <a:rPr lang="fr-CH" sz="2400" i="1" dirty="0" smtClean="0"/>
              <a:t> </a:t>
            </a:r>
            <a:r>
              <a:rPr lang="fr-CH" sz="2400" i="1" dirty="0" err="1" smtClean="0"/>
              <a:t>limit</a:t>
            </a:r>
            <a:endParaRPr lang="fr-CH" sz="2400" i="1" dirty="0" smtClean="0"/>
          </a:p>
          <a:p>
            <a:endParaRPr lang="fr-CH" sz="2400" i="1" dirty="0" smtClean="0"/>
          </a:p>
          <a:p>
            <a:endParaRPr lang="fr-CH" sz="2400" i="1" dirty="0" smtClean="0"/>
          </a:p>
          <a:p>
            <a:pPr>
              <a:buNone/>
            </a:pPr>
            <a:endParaRPr lang="fr-CH" sz="2400" i="1" dirty="0" smtClean="0"/>
          </a:p>
          <a:p>
            <a:r>
              <a:rPr lang="fr-CH" sz="2400" dirty="0" smtClean="0"/>
              <a:t>[Graham and </a:t>
            </a:r>
            <a:r>
              <a:rPr lang="fr-CH" sz="2400" dirty="0" err="1" smtClean="0"/>
              <a:t>Méléard</a:t>
            </a:r>
            <a:r>
              <a:rPr lang="fr-CH" sz="2400" dirty="0" smtClean="0"/>
              <a:t>(1994)] </a:t>
            </a:r>
            <a:r>
              <a:rPr lang="fr-CH" sz="2400" dirty="0" err="1" smtClean="0"/>
              <a:t>consider</a:t>
            </a:r>
            <a:r>
              <a:rPr lang="fr-CH" sz="2400" dirty="0" smtClean="0"/>
              <a:t> the </a:t>
            </a:r>
            <a:r>
              <a:rPr lang="fr-CH" sz="2400" dirty="0" err="1" smtClean="0"/>
              <a:t>occupancy</a:t>
            </a:r>
            <a:r>
              <a:rPr lang="fr-CH" sz="2400" dirty="0" smtClean="0"/>
              <a:t> </a:t>
            </a:r>
            <a:r>
              <a:rPr lang="fr-CH" sz="2400" dirty="0" err="1" smtClean="0"/>
              <a:t>measure</a:t>
            </a:r>
            <a:r>
              <a:rPr lang="fr-CH" sz="2400" dirty="0" smtClean="0"/>
              <a:t> </a:t>
            </a:r>
            <a:r>
              <a:rPr lang="fr-CH" sz="2400" i="1" dirty="0" smtClean="0"/>
              <a:t>L</a:t>
            </a:r>
            <a:r>
              <a:rPr lang="fr-CH" sz="2400" i="1" baseline="30000" dirty="0" smtClean="0"/>
              <a:t>N</a:t>
            </a:r>
            <a:r>
              <a:rPr lang="fr-CH" sz="2400" dirty="0" smtClean="0"/>
              <a:t> in </a:t>
            </a:r>
            <a:r>
              <a:rPr lang="fr-CH" sz="2400" dirty="0" err="1" smtClean="0"/>
              <a:t>path</a:t>
            </a:r>
            <a:r>
              <a:rPr lang="fr-CH" sz="2400" dirty="0" smtClean="0"/>
              <a:t> </a:t>
            </a:r>
            <a:r>
              <a:rPr lang="fr-CH" sz="2400" dirty="0" err="1" smtClean="0"/>
              <a:t>space</a:t>
            </a:r>
            <a:r>
              <a:rPr lang="fr-CH" sz="2400" dirty="0" smtClean="0"/>
              <a:t> </a:t>
            </a:r>
            <a:endParaRPr lang="fr-CH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362200"/>
            <a:ext cx="31623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876800"/>
            <a:ext cx="3352800" cy="160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304800"/>
            <a:ext cx="2514600" cy="908050"/>
          </a:xfrm>
        </p:spPr>
        <p:txBody>
          <a:bodyPr/>
          <a:lstStyle/>
          <a:p>
            <a:r>
              <a:rPr lang="fr-CH" dirty="0" err="1" smtClean="0">
                <a:solidFill>
                  <a:schemeClr val="accent3"/>
                </a:solidFill>
              </a:rPr>
              <a:t>References</a:t>
            </a:r>
            <a:endParaRPr lang="fr-CH" dirty="0">
              <a:solidFill>
                <a:schemeClr val="accent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7" name="Picture 3" descr="C:\Users\leboudec\Desktop\978-2-940222-40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14300"/>
            <a:ext cx="4400550" cy="666750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66805" y="5105400"/>
            <a:ext cx="2834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kern="0" dirty="0" err="1" smtClean="0">
                <a:solidFill>
                  <a:schemeClr val="accent3"/>
                </a:solidFill>
                <a:latin typeface="Cambria"/>
              </a:rPr>
              <a:t>published</a:t>
            </a:r>
            <a:r>
              <a:rPr lang="fr-CH" sz="2400" kern="0" dirty="0" smtClean="0">
                <a:solidFill>
                  <a:schemeClr val="accent3"/>
                </a:solidFill>
                <a:latin typeface="Cambria"/>
              </a:rPr>
              <a:t> </a:t>
            </a:r>
            <a:r>
              <a:rPr lang="fr-CH" sz="2400" kern="0" dirty="0" err="1" smtClean="0">
                <a:solidFill>
                  <a:schemeClr val="accent3"/>
                </a:solidFill>
                <a:latin typeface="Cambria"/>
              </a:rPr>
              <a:t>Oct</a:t>
            </a:r>
            <a:r>
              <a:rPr lang="fr-CH" sz="2400" kern="0" dirty="0" smtClean="0">
                <a:solidFill>
                  <a:schemeClr val="accent3"/>
                </a:solidFill>
                <a:latin typeface="Cambria"/>
              </a:rPr>
              <a:t> 2010</a:t>
            </a:r>
            <a:br>
              <a:rPr lang="fr-CH" sz="2400" kern="0" dirty="0" smtClean="0">
                <a:solidFill>
                  <a:schemeClr val="accent3"/>
                </a:solidFill>
                <a:latin typeface="Cambria"/>
              </a:rPr>
            </a:br>
            <a:endParaRPr lang="fr-CH" sz="2400" kern="0" dirty="0" smtClean="0">
              <a:solidFill>
                <a:schemeClr val="accent3"/>
              </a:solidFill>
              <a:latin typeface="Cambria"/>
            </a:endParaRPr>
          </a:p>
          <a:p>
            <a:r>
              <a:rPr lang="fr-CH" sz="2400" kern="0" dirty="0" smtClean="0">
                <a:solidFill>
                  <a:schemeClr val="accent3"/>
                </a:solidFill>
                <a:latin typeface="Cambria"/>
              </a:rPr>
              <a:t>perfeval.epfl.ch</a:t>
            </a:r>
            <a:endParaRPr lang="fr-CH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8513" y="304800"/>
            <a:ext cx="6999287" cy="6367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118986" y="2019300"/>
            <a:ext cx="226998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0099CC"/>
                </a:solidFill>
                <a:latin typeface="Arial Rounded MT Bold" pitchFamily="34" charset="0"/>
              </a:rPr>
              <a:t>Mean Field Limit</a:t>
            </a:r>
            <a:endParaRPr lang="en-US" sz="2000" dirty="0">
              <a:solidFill>
                <a:srgbClr val="0099CC"/>
              </a:solidFill>
              <a:latin typeface="Arial Rounded MT Bold" pitchFamily="34" charset="0"/>
            </a:endParaRPr>
          </a:p>
          <a:p>
            <a:pPr eaLnBrk="0" hangingPunct="0"/>
            <a:r>
              <a:rPr lang="en-US" sz="2000" dirty="0">
                <a:solidFill>
                  <a:srgbClr val="0099CC"/>
                </a:solidFill>
                <a:latin typeface="Arial Rounded MT Bold" pitchFamily="34" charset="0"/>
              </a:rPr>
              <a:t>N = </a:t>
            </a:r>
            <a:r>
              <a:rPr lang="en-US" sz="2000" dirty="0" smtClean="0">
                <a:solidFill>
                  <a:srgbClr val="0099CC"/>
                </a:solidFill>
                <a:latin typeface="Arial Rounded MT Bold" pitchFamily="34" charset="0"/>
              </a:rPr>
              <a:t>+</a:t>
            </a:r>
            <a:r>
              <a:rPr lang="en-US" sz="2000" dirty="0" smtClean="0">
                <a:solidFill>
                  <a:srgbClr val="0099CC"/>
                </a:solidFill>
                <a:latin typeface="cmsy10" pitchFamily="34" charset="0"/>
              </a:rPr>
              <a:t>∞</a:t>
            </a:r>
            <a:endParaRPr lang="en-US" sz="2000" dirty="0">
              <a:solidFill>
                <a:srgbClr val="0099CC"/>
              </a:solidFill>
              <a:latin typeface="cmsy10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36538" y="4352925"/>
            <a:ext cx="156527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99CC"/>
                </a:solidFill>
                <a:latin typeface="Arial Rounded MT Bold" pitchFamily="34" charset="0"/>
              </a:rPr>
              <a:t>Stochastic </a:t>
            </a:r>
          </a:p>
          <a:p>
            <a:pPr eaLnBrk="0" hangingPunct="0"/>
            <a:r>
              <a:rPr lang="en-US" sz="2000">
                <a:solidFill>
                  <a:srgbClr val="0099CC"/>
                </a:solidFill>
                <a:latin typeface="Arial Rounded MT Bold" pitchFamily="34" charset="0"/>
              </a:rPr>
              <a:t>system</a:t>
            </a:r>
          </a:p>
          <a:p>
            <a:pPr eaLnBrk="0" hangingPunct="0"/>
            <a:r>
              <a:rPr lang="en-US" sz="2000">
                <a:solidFill>
                  <a:srgbClr val="0099CC"/>
                </a:solidFill>
                <a:latin typeface="Arial Rounded MT Bold" pitchFamily="34" charset="0"/>
              </a:rPr>
              <a:t>N = 1000</a:t>
            </a:r>
            <a:endParaRPr lang="en-US" sz="2000">
              <a:solidFill>
                <a:srgbClr val="0099CC"/>
              </a:solidFill>
              <a:latin typeface="cmsy10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875D6295-6406-4869-9BF7-2359FCF92C7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>
          <a:xfrm>
            <a:off x="107950" y="0"/>
            <a:ext cx="8785225" cy="1162050"/>
          </a:xfrm>
        </p:spPr>
        <p:txBody>
          <a:bodyPr/>
          <a:lstStyle/>
          <a:p>
            <a:r>
              <a:rPr lang="fr-CH" dirty="0" err="1" smtClean="0"/>
              <a:t>Mean</a:t>
            </a:r>
            <a:r>
              <a:rPr lang="fr-CH" dirty="0" smtClean="0"/>
              <a:t> Field </a:t>
            </a:r>
            <a:r>
              <a:rPr lang="fr-CH" dirty="0" err="1" smtClean="0"/>
              <a:t>Limit</a:t>
            </a:r>
            <a:r>
              <a:rPr lang="fr-CH" dirty="0" smtClean="0"/>
              <a:t> Equations</a:t>
            </a:r>
          </a:p>
        </p:txBody>
      </p:sp>
      <p:sp>
        <p:nvSpPr>
          <p:cNvPr id="11267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12B21EBF-9043-413B-A1AC-1E507AFBD4FA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7675" y="2257425"/>
            <a:ext cx="4886325" cy="171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0800" y="1323975"/>
            <a:ext cx="3740150" cy="3387725"/>
            <a:chOff x="23050" y="1323975"/>
            <a:chExt cx="5556249" cy="4678326"/>
          </a:xfrm>
        </p:grpSpPr>
        <p:sp>
          <p:nvSpPr>
            <p:cNvPr id="6" name="Rectangle 5"/>
            <p:cNvSpPr txBox="1">
              <a:spLocks noChangeArrowheads="1"/>
            </p:cNvSpPr>
            <p:nvPr/>
          </p:nvSpPr>
          <p:spPr bwMode="auto">
            <a:xfrm>
              <a:off x="2881358" y="2060581"/>
              <a:ext cx="2697941" cy="394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None/>
                <a:defRPr/>
              </a:pPr>
              <a:endParaRPr lang="en-US" sz="1200" kern="0" dirty="0">
                <a:solidFill>
                  <a:srgbClr val="5F5F5F"/>
                </a:solidFill>
                <a:latin typeface="+mn-lt"/>
              </a:endParaRPr>
            </a:p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AutoNum type="arabicPeriod"/>
                <a:defRPr/>
              </a:pPr>
              <a:r>
                <a:rPr lang="en-US" sz="1200" kern="0" dirty="0">
                  <a:solidFill>
                    <a:srgbClr val="5F5F5F"/>
                  </a:solidFill>
                  <a:latin typeface="+mn-lt"/>
                </a:rPr>
                <a:t>Recovery</a:t>
              </a:r>
            </a:p>
            <a:p>
              <a:pPr marL="762000" lvl="1" indent="-304800" algn="l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  <a:defRPr/>
              </a:pPr>
              <a:r>
                <a:rPr lang="en-US" sz="1100" kern="0" dirty="0">
                  <a:solidFill>
                    <a:srgbClr val="367D82"/>
                  </a:solidFill>
                  <a:latin typeface="+mj-lt"/>
                </a:rPr>
                <a:t>D -&gt; S</a:t>
              </a:r>
            </a:p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AutoNum type="arabicPeriod"/>
                <a:defRPr/>
              </a:pPr>
              <a:r>
                <a:rPr lang="en-US" sz="1200" kern="0" dirty="0">
                  <a:solidFill>
                    <a:srgbClr val="5F5F5F"/>
                  </a:solidFill>
                  <a:latin typeface="+mn-lt"/>
                </a:rPr>
                <a:t>Mutual upgrade </a:t>
              </a:r>
            </a:p>
            <a:p>
              <a:pPr marL="762000" lvl="1" indent="-304800" algn="l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  <a:defRPr/>
              </a:pPr>
              <a:r>
                <a:rPr lang="en-US" sz="1100" kern="0" dirty="0">
                  <a:solidFill>
                    <a:srgbClr val="367D82"/>
                  </a:solidFill>
                  <a:latin typeface="+mj-lt"/>
                </a:rPr>
                <a:t>D + D -&gt; A + A</a:t>
              </a:r>
            </a:p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AutoNum type="arabicPeriod"/>
                <a:defRPr/>
              </a:pPr>
              <a:r>
                <a:rPr lang="en-US" sz="1200" kern="0" dirty="0">
                  <a:solidFill>
                    <a:srgbClr val="5F5F5F"/>
                  </a:solidFill>
                  <a:latin typeface="+mn-lt"/>
                </a:rPr>
                <a:t>Infection </a:t>
              </a:r>
              <a:r>
                <a:rPr lang="en-US" sz="1100" kern="0" dirty="0">
                  <a:solidFill>
                    <a:srgbClr val="5F5F5F"/>
                  </a:solidFill>
                  <a:latin typeface="+mn-lt"/>
                </a:rPr>
                <a:t>by</a:t>
              </a:r>
              <a:r>
                <a:rPr lang="en-US" sz="1200" kern="0" dirty="0">
                  <a:solidFill>
                    <a:srgbClr val="5F5F5F"/>
                  </a:solidFill>
                  <a:latin typeface="+mn-lt"/>
                </a:rPr>
                <a:t> active</a:t>
              </a:r>
            </a:p>
            <a:p>
              <a:pPr marL="762000" lvl="1" indent="-304800" algn="l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  <a:defRPr/>
              </a:pPr>
              <a:r>
                <a:rPr lang="en-US" sz="1100" kern="0" dirty="0">
                  <a:solidFill>
                    <a:srgbClr val="367D82"/>
                  </a:solidFill>
                  <a:latin typeface="+mj-lt"/>
                </a:rPr>
                <a:t>D + A -&gt; A + A</a:t>
              </a:r>
            </a:p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AutoNum type="arabicPeriod"/>
                <a:defRPr/>
              </a:pPr>
              <a:r>
                <a:rPr lang="en-US" sz="1200" kern="0" dirty="0">
                  <a:solidFill>
                    <a:srgbClr val="5F5F5F"/>
                  </a:solidFill>
                  <a:latin typeface="+mn-lt"/>
                </a:rPr>
                <a:t>Recovery</a:t>
              </a:r>
            </a:p>
            <a:p>
              <a:pPr marL="762000" lvl="1" indent="-304800" algn="l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  <a:defRPr/>
              </a:pPr>
              <a:r>
                <a:rPr lang="en-US" sz="1100" kern="0" dirty="0">
                  <a:solidFill>
                    <a:srgbClr val="367D82"/>
                  </a:solidFill>
                  <a:latin typeface="+mj-lt"/>
                </a:rPr>
                <a:t>A -&gt; S</a:t>
              </a:r>
            </a:p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AutoNum type="arabicPeriod"/>
                <a:defRPr/>
              </a:pPr>
              <a:r>
                <a:rPr lang="en-US" sz="1200" kern="0" dirty="0">
                  <a:solidFill>
                    <a:srgbClr val="5F5F5F"/>
                  </a:solidFill>
                  <a:latin typeface="+mn-lt"/>
                </a:rPr>
                <a:t>Recruitment by Dormant</a:t>
              </a:r>
            </a:p>
            <a:p>
              <a:pPr marL="762000" lvl="1" indent="-304800" algn="l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  <a:defRPr/>
              </a:pPr>
              <a:r>
                <a:rPr lang="en-US" sz="1100" kern="0" dirty="0">
                  <a:solidFill>
                    <a:srgbClr val="367D82"/>
                  </a:solidFill>
                  <a:latin typeface="+mj-lt"/>
                </a:rPr>
                <a:t>S + D -&gt; D + </a:t>
              </a:r>
              <a:r>
                <a:rPr lang="en-US" sz="1100" kern="0" dirty="0" smtClean="0">
                  <a:solidFill>
                    <a:srgbClr val="367D82"/>
                  </a:solidFill>
                  <a:latin typeface="+mj-lt"/>
                </a:rPr>
                <a:t>D</a:t>
              </a:r>
            </a:p>
            <a:p>
              <a:pPr marL="762000" lvl="1" indent="-304800" algn="l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  <a:defRPr/>
              </a:pPr>
              <a:r>
                <a:rPr lang="en-US" sz="1100" kern="0" dirty="0" smtClean="0">
                  <a:solidFill>
                    <a:srgbClr val="367D82"/>
                  </a:solidFill>
                  <a:latin typeface="+mj-lt"/>
                </a:rPr>
                <a:t>S  -&gt; D </a:t>
              </a:r>
              <a:endParaRPr lang="en-US" sz="1100" kern="0" dirty="0">
                <a:solidFill>
                  <a:srgbClr val="367D82"/>
                </a:solidFill>
                <a:latin typeface="+mj-lt"/>
              </a:endParaRPr>
            </a:p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AutoNum type="arabicPeriod"/>
                <a:defRPr/>
              </a:pPr>
              <a:r>
                <a:rPr lang="en-US" sz="1200" kern="0" dirty="0">
                  <a:solidFill>
                    <a:srgbClr val="5F5F5F"/>
                  </a:solidFill>
                  <a:latin typeface="+mn-lt"/>
                </a:rPr>
                <a:t>Direct infection</a:t>
              </a:r>
            </a:p>
            <a:p>
              <a:pPr marL="762000" lvl="1" indent="-304800" algn="l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  <a:defRPr/>
              </a:pPr>
              <a:r>
                <a:rPr lang="en-US" sz="1100" kern="0" dirty="0">
                  <a:solidFill>
                    <a:srgbClr val="367D82"/>
                  </a:solidFill>
                  <a:latin typeface="+mj-lt"/>
                </a:rPr>
                <a:t>S -&gt; A</a:t>
              </a:r>
            </a:p>
          </p:txBody>
        </p:sp>
        <p:pic>
          <p:nvPicPr>
            <p:cNvPr id="11271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050" y="1323975"/>
              <a:ext cx="2857500" cy="43513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7950" y="0"/>
            <a:ext cx="8785225" cy="1066800"/>
          </a:xfrm>
        </p:spPr>
        <p:txBody>
          <a:bodyPr/>
          <a:lstStyle/>
          <a:p>
            <a:r>
              <a:rPr lang="fr-CH" dirty="0" smtClean="0"/>
              <a:t>Propagation of Chaos </a:t>
            </a:r>
            <a:r>
              <a:rPr lang="fr-CH" dirty="0" err="1" smtClean="0"/>
              <a:t>is</a:t>
            </a:r>
            <a:r>
              <a:rPr lang="fr-CH" dirty="0" smtClean="0"/>
              <a:t> Equivalent to Convergence to a </a:t>
            </a:r>
            <a:r>
              <a:rPr lang="fr-CH" dirty="0" err="1" smtClean="0"/>
              <a:t>Deterministic</a:t>
            </a:r>
            <a:r>
              <a:rPr lang="fr-CH" dirty="0" smtClean="0"/>
              <a:t> </a:t>
            </a:r>
            <a:r>
              <a:rPr lang="fr-CH" dirty="0" err="1" smtClean="0"/>
              <a:t>Limit</a:t>
            </a:r>
            <a:endParaRPr lang="fr-CH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875D6295-6406-4869-9BF7-2359FCF92C7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7247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657600"/>
            <a:ext cx="78009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0"/>
            <a:ext cx="8883650" cy="1371600"/>
          </a:xfrm>
        </p:spPr>
        <p:txBody>
          <a:bodyPr/>
          <a:lstStyle/>
          <a:p>
            <a:r>
              <a:rPr lang="fr-CH" dirty="0" smtClean="0"/>
              <a:t>Propagation of Chaos </a:t>
            </a:r>
            <a:br>
              <a:rPr lang="fr-CH" dirty="0" smtClean="0"/>
            </a:br>
            <a:r>
              <a:rPr lang="fr-CH" dirty="0" err="1" smtClean="0"/>
              <a:t>Decoupling</a:t>
            </a:r>
            <a:r>
              <a:rPr lang="fr-CH" dirty="0" smtClean="0"/>
              <a:t> </a:t>
            </a:r>
            <a:r>
              <a:rPr lang="fr-CH" dirty="0" err="1" smtClean="0"/>
              <a:t>Assumption</a:t>
            </a:r>
            <a:endParaRPr lang="fr-CH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7338" y="1447800"/>
            <a:ext cx="8856662" cy="1995487"/>
          </a:xfrm>
        </p:spPr>
        <p:txBody>
          <a:bodyPr/>
          <a:lstStyle/>
          <a:p>
            <a:r>
              <a:rPr lang="fr-CH" b="1" dirty="0" smtClean="0"/>
              <a:t>(Propagation of Chaos)</a:t>
            </a:r>
            <a:br>
              <a:rPr lang="fr-CH" b="1" dirty="0" smtClean="0"/>
            </a:br>
            <a:r>
              <a:rPr lang="fr-CH" dirty="0" smtClean="0"/>
              <a:t>If the initial condition (</a:t>
            </a:r>
            <a:r>
              <a:rPr lang="fr-CH" dirty="0" err="1" smtClean="0"/>
              <a:t>X</a:t>
            </a:r>
            <a:r>
              <a:rPr lang="fr-CH" baseline="30000" dirty="0" err="1" smtClean="0"/>
              <a:t>N</a:t>
            </a:r>
            <a:r>
              <a:rPr lang="fr-CH" baseline="-25000" dirty="0" err="1" smtClean="0"/>
              <a:t>n</a:t>
            </a:r>
            <a:r>
              <a:rPr lang="fr-CH" dirty="0" smtClean="0"/>
              <a:t> (0))</a:t>
            </a:r>
            <a:r>
              <a:rPr lang="fr-CH" baseline="-25000" dirty="0" smtClean="0"/>
              <a:t>n=1…N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exchangeable</a:t>
            </a:r>
            <a:r>
              <a:rPr lang="fr-CH" dirty="0" smtClean="0"/>
              <a:t> and </a:t>
            </a:r>
            <a:r>
              <a:rPr lang="fr-CH" dirty="0" err="1" smtClean="0"/>
              <a:t>there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convergence </a:t>
            </a:r>
            <a:r>
              <a:rPr lang="fr-CH" dirty="0" err="1" smtClean="0"/>
              <a:t>then</a:t>
            </a:r>
            <a:r>
              <a:rPr lang="fr-CH" dirty="0" smtClean="0"/>
              <a:t> the </a:t>
            </a:r>
            <a:r>
              <a:rPr lang="fr-CH" dirty="0" err="1" smtClean="0"/>
              <a:t>sequence</a:t>
            </a:r>
            <a:r>
              <a:rPr lang="fr-CH" dirty="0" smtClean="0"/>
              <a:t> (</a:t>
            </a:r>
            <a:r>
              <a:rPr lang="fr-CH" dirty="0" err="1" smtClean="0"/>
              <a:t>X</a:t>
            </a:r>
            <a:r>
              <a:rPr lang="fr-CH" baseline="30000" dirty="0" err="1" smtClean="0"/>
              <a:t>N</a:t>
            </a:r>
            <a:r>
              <a:rPr lang="fr-CH" baseline="-25000" dirty="0" err="1" smtClean="0"/>
              <a:t>n</a:t>
            </a:r>
            <a:r>
              <a:rPr lang="fr-CH" dirty="0" smtClean="0"/>
              <a:t>)</a:t>
            </a:r>
            <a:r>
              <a:rPr lang="fr-CH" baseline="-25000" dirty="0" smtClean="0"/>
              <a:t>n=1…N</a:t>
            </a:r>
            <a:r>
              <a:rPr lang="fr-CH" dirty="0" smtClean="0"/>
              <a:t> </a:t>
            </a:r>
            <a:r>
              <a:rPr lang="fr-CH" dirty="0" err="1" smtClean="0"/>
              <a:t>indexed</a:t>
            </a:r>
            <a:r>
              <a:rPr lang="fr-CH" dirty="0" smtClean="0"/>
              <a:t> by </a:t>
            </a:r>
            <a:r>
              <a:rPr lang="fr-CH" i="1" dirty="0" smtClean="0"/>
              <a:t>N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i="1" dirty="0" smtClean="0"/>
              <a:t>m</a:t>
            </a:r>
            <a:r>
              <a:rPr lang="fr-CH" dirty="0" smtClean="0"/>
              <a:t>-</a:t>
            </a:r>
            <a:r>
              <a:rPr lang="fr-CH" dirty="0" err="1" smtClean="0"/>
              <a:t>chaotic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b="1" i="1" dirty="0" smtClean="0"/>
              <a:t/>
            </a:r>
            <a:br>
              <a:rPr lang="fr-CH" b="1" i="1" dirty="0" smtClean="0"/>
            </a:br>
            <a:r>
              <a:rPr lang="fr-CH" i="1" dirty="0" smtClean="0"/>
              <a:t>k</a:t>
            </a:r>
            <a:r>
              <a:rPr lang="fr-CH" dirty="0" smtClean="0"/>
              <a:t> </a:t>
            </a:r>
            <a:r>
              <a:rPr lang="fr-CH" dirty="0" err="1" smtClean="0"/>
              <a:t>objects</a:t>
            </a:r>
            <a:r>
              <a:rPr lang="fr-CH" dirty="0" smtClean="0"/>
              <a:t> are </a:t>
            </a:r>
            <a:r>
              <a:rPr lang="fr-CH" dirty="0" err="1" smtClean="0"/>
              <a:t>asymptotically</a:t>
            </a:r>
            <a:r>
              <a:rPr lang="fr-CH" dirty="0" smtClean="0"/>
              <a:t> </a:t>
            </a:r>
            <a:r>
              <a:rPr lang="fr-CH" dirty="0" err="1" smtClean="0"/>
              <a:t>independent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common</a:t>
            </a:r>
            <a:r>
              <a:rPr lang="fr-CH" dirty="0" smtClean="0"/>
              <a:t> </a:t>
            </a:r>
            <a:r>
              <a:rPr lang="fr-CH" dirty="0" err="1" smtClean="0"/>
              <a:t>law</a:t>
            </a:r>
            <a:r>
              <a:rPr lang="fr-CH" dirty="0" smtClean="0"/>
              <a:t> </a:t>
            </a:r>
            <a:r>
              <a:rPr lang="fr-CH" dirty="0" err="1" smtClean="0"/>
              <a:t>equal</a:t>
            </a:r>
            <a:r>
              <a:rPr lang="fr-CH" dirty="0" smtClean="0"/>
              <a:t> to the </a:t>
            </a:r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</a:t>
            </a:r>
            <a:r>
              <a:rPr lang="fr-CH" dirty="0" err="1" smtClean="0"/>
              <a:t>limit</a:t>
            </a:r>
            <a:r>
              <a:rPr lang="fr-CH" dirty="0" smtClean="0"/>
              <a:t>, for </a:t>
            </a:r>
            <a:r>
              <a:rPr lang="fr-CH" dirty="0" err="1" smtClean="0"/>
              <a:t>any</a:t>
            </a:r>
            <a:r>
              <a:rPr lang="fr-CH" dirty="0" smtClean="0"/>
              <a:t> </a:t>
            </a:r>
            <a:r>
              <a:rPr lang="fr-CH" dirty="0" err="1" smtClean="0"/>
              <a:t>fixed</a:t>
            </a:r>
            <a:r>
              <a:rPr lang="fr-CH" dirty="0" smtClean="0"/>
              <a:t> </a:t>
            </a:r>
            <a:r>
              <a:rPr lang="fr-CH" i="1" dirty="0" smtClean="0"/>
              <a:t>k</a:t>
            </a:r>
            <a:br>
              <a:rPr lang="fr-CH" i="1" dirty="0" smtClean="0"/>
            </a:br>
            <a:r>
              <a:rPr lang="fr-CH" i="1" dirty="0" smtClean="0"/>
              <a:t/>
            </a:r>
            <a:br>
              <a:rPr lang="fr-CH" i="1" dirty="0" smtClean="0"/>
            </a:br>
            <a:r>
              <a:rPr lang="fr-CH" i="1" dirty="0" smtClean="0"/>
              <a:t/>
            </a:r>
            <a:br>
              <a:rPr lang="fr-CH" i="1" dirty="0" smtClean="0"/>
            </a:br>
            <a:endParaRPr lang="fr-CH" i="1" dirty="0" smtClean="0"/>
          </a:p>
          <a:p>
            <a:endParaRPr lang="fr-CH" i="1" dirty="0" smtClean="0"/>
          </a:p>
          <a:p>
            <a:endParaRPr lang="fr-CH" i="1" dirty="0" smtClean="0"/>
          </a:p>
          <a:p>
            <a:r>
              <a:rPr lang="fr-CH" b="1" dirty="0" smtClean="0"/>
              <a:t>(</a:t>
            </a:r>
            <a:r>
              <a:rPr lang="fr-CH" b="1" dirty="0" err="1" smtClean="0"/>
              <a:t>Decoupling</a:t>
            </a:r>
            <a:r>
              <a:rPr lang="fr-CH" b="1" dirty="0" smtClean="0"/>
              <a:t> </a:t>
            </a:r>
            <a:r>
              <a:rPr lang="fr-CH" b="1" dirty="0" err="1" smtClean="0"/>
              <a:t>Assumption</a:t>
            </a:r>
            <a:r>
              <a:rPr lang="fr-CH" b="1" dirty="0" smtClean="0"/>
              <a:t>) </a:t>
            </a:r>
            <a:br>
              <a:rPr lang="fr-CH" b="1" dirty="0" smtClean="0"/>
            </a:br>
            <a:r>
              <a:rPr lang="fr-CH" i="1" dirty="0" smtClean="0"/>
              <a:t>(</a:t>
            </a:r>
            <a:r>
              <a:rPr lang="fr-CH" i="1" dirty="0" err="1" smtClean="0"/>
              <a:t>also</a:t>
            </a:r>
            <a:r>
              <a:rPr lang="fr-CH" i="1" dirty="0" smtClean="0"/>
              <a:t> </a:t>
            </a:r>
            <a:r>
              <a:rPr lang="fr-CH" i="1" dirty="0" err="1" smtClean="0"/>
              <a:t>called</a:t>
            </a:r>
            <a:r>
              <a:rPr lang="fr-CH" i="1" dirty="0" smtClean="0"/>
              <a:t> </a:t>
            </a:r>
            <a:r>
              <a:rPr lang="fr-CH" i="1" dirty="0" err="1" smtClean="0"/>
              <a:t>Mean</a:t>
            </a:r>
            <a:r>
              <a:rPr lang="fr-CH" i="1" dirty="0" smtClean="0"/>
              <a:t> Field Approximation, or </a:t>
            </a:r>
            <a:r>
              <a:rPr lang="fr-CH" i="1" dirty="0" err="1" smtClean="0"/>
              <a:t>Fast</a:t>
            </a:r>
            <a:r>
              <a:rPr lang="fr-CH" i="1" dirty="0" smtClean="0"/>
              <a:t> Simulation)</a:t>
            </a:r>
            <a:r>
              <a:rPr lang="fr-CH" b="1" dirty="0" smtClean="0"/>
              <a:t> </a:t>
            </a:r>
            <a:br>
              <a:rPr lang="fr-CH" b="1" dirty="0" smtClean="0"/>
            </a:br>
            <a:r>
              <a:rPr lang="fr-CH" dirty="0" smtClean="0"/>
              <a:t>The </a:t>
            </a:r>
            <a:r>
              <a:rPr lang="fr-CH" dirty="0" err="1" smtClean="0"/>
              <a:t>law</a:t>
            </a:r>
            <a:r>
              <a:rPr lang="fr-CH" dirty="0" smtClean="0"/>
              <a:t> of one </a:t>
            </a:r>
            <a:r>
              <a:rPr lang="fr-CH" dirty="0" err="1" smtClean="0"/>
              <a:t>object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asymptotically</a:t>
            </a:r>
            <a:r>
              <a:rPr lang="fr-CH" dirty="0" smtClean="0"/>
              <a:t> as if all </a:t>
            </a:r>
            <a:r>
              <a:rPr lang="fr-CH" dirty="0" err="1" smtClean="0"/>
              <a:t>other</a:t>
            </a:r>
            <a:r>
              <a:rPr lang="fr-CH" dirty="0" smtClean="0"/>
              <a:t> </a:t>
            </a:r>
            <a:r>
              <a:rPr lang="fr-CH" dirty="0" err="1" smtClean="0"/>
              <a:t>objects</a:t>
            </a:r>
            <a:r>
              <a:rPr lang="fr-CH" dirty="0" smtClean="0"/>
              <a:t> </a:t>
            </a:r>
            <a:r>
              <a:rPr lang="fr-CH" dirty="0" err="1" smtClean="0"/>
              <a:t>were</a:t>
            </a:r>
            <a:r>
              <a:rPr lang="fr-CH" dirty="0" smtClean="0"/>
              <a:t> </a:t>
            </a:r>
            <a:r>
              <a:rPr lang="fr-CH" dirty="0" err="1" smtClean="0"/>
              <a:t>drawn</a:t>
            </a:r>
            <a:r>
              <a:rPr lang="fr-CH" dirty="0" smtClean="0"/>
              <a:t> </a:t>
            </a:r>
            <a:r>
              <a:rPr lang="fr-CH" dirty="0" err="1" smtClean="0"/>
              <a:t>randomly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replacement </a:t>
            </a:r>
            <a:r>
              <a:rPr lang="fr-CH" dirty="0" err="1" smtClean="0"/>
              <a:t>from</a:t>
            </a:r>
            <a:r>
              <a:rPr lang="fr-CH" dirty="0" smtClean="0"/>
              <a:t>  </a:t>
            </a:r>
            <a:r>
              <a:rPr lang="fr-CH" i="1" dirty="0" smtClean="0"/>
              <a:t>m(t)</a:t>
            </a:r>
            <a:endParaRPr lang="fr-CH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875D6295-6406-4869-9BF7-2359FCF92C7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505200"/>
            <a:ext cx="56578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1C661AF5-C263-4C12-9D0A-FD75E6FA8E3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Example: Propagation of Chaos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052513"/>
            <a:ext cx="4351337" cy="5689600"/>
          </a:xfrm>
        </p:spPr>
        <p:txBody>
          <a:bodyPr/>
          <a:lstStyle/>
          <a:p>
            <a:pPr eaLnBrk="1" hangingPunct="1"/>
            <a:r>
              <a:rPr lang="en-US" dirty="0" smtClean="0"/>
              <a:t>At any time</a:t>
            </a:r>
            <a:r>
              <a:rPr lang="en-US" i="1" dirty="0" smtClean="0"/>
              <a:t> t</a:t>
            </a:r>
            <a:r>
              <a:rPr lang="en-US" dirty="0" smtClean="0">
                <a:solidFill>
                  <a:srgbClr val="FF9966"/>
                </a:solidFill>
              </a:rPr>
              <a:t/>
            </a:r>
            <a:br>
              <a:rPr lang="en-US" dirty="0" smtClean="0">
                <a:solidFill>
                  <a:srgbClr val="FF9966"/>
                </a:solidFill>
              </a:rPr>
            </a:br>
            <a:r>
              <a:rPr lang="en-US" dirty="0" smtClean="0">
                <a:solidFill>
                  <a:srgbClr val="FF9966"/>
                </a:solidFill>
              </a:rPr>
              <a:t/>
            </a:r>
            <a:br>
              <a:rPr lang="en-US" dirty="0" smtClean="0">
                <a:solidFill>
                  <a:srgbClr val="FF9966"/>
                </a:solidFill>
              </a:rPr>
            </a:br>
            <a:r>
              <a:rPr lang="en-US" dirty="0" smtClean="0">
                <a:solidFill>
                  <a:srgbClr val="FF9966"/>
                </a:solidFill>
              </a:rPr>
              <a:t/>
            </a:r>
            <a:br>
              <a:rPr lang="en-US" dirty="0" smtClean="0">
                <a:solidFill>
                  <a:srgbClr val="FF9966"/>
                </a:solidFill>
              </a:rPr>
            </a:br>
            <a:r>
              <a:rPr lang="en-US" dirty="0" smtClean="0">
                <a:solidFill>
                  <a:srgbClr val="FF9966"/>
                </a:solidFill>
              </a:rPr>
              <a:t/>
            </a:r>
            <a:br>
              <a:rPr lang="en-US" dirty="0" smtClean="0">
                <a:solidFill>
                  <a:srgbClr val="FF9966"/>
                </a:solidFill>
              </a:rPr>
            </a:br>
            <a:r>
              <a:rPr lang="en-US" dirty="0" smtClean="0">
                <a:solidFill>
                  <a:srgbClr val="FF9966"/>
                </a:solidFill>
              </a:rPr>
              <a:t/>
            </a:r>
            <a:br>
              <a:rPr lang="en-US" dirty="0" smtClean="0">
                <a:solidFill>
                  <a:srgbClr val="FF9966"/>
                </a:solidFill>
              </a:rPr>
            </a:br>
            <a:r>
              <a:rPr lang="en-US" dirty="0" smtClean="0">
                <a:solidFill>
                  <a:srgbClr val="FF9966"/>
                </a:solidFill>
              </a:rPr>
              <a:t/>
            </a:r>
            <a:br>
              <a:rPr lang="en-US" dirty="0" smtClean="0">
                <a:solidFill>
                  <a:srgbClr val="FF9966"/>
                </a:solidFill>
              </a:rPr>
            </a:br>
            <a:r>
              <a:rPr lang="en-US" dirty="0" smtClean="0">
                <a:solidFill>
                  <a:srgbClr val="FF9966"/>
                </a:solidFill>
              </a:rPr>
              <a:t/>
            </a:r>
            <a:br>
              <a:rPr lang="en-US" dirty="0" smtClean="0">
                <a:solidFill>
                  <a:srgbClr val="FF9966"/>
                </a:solidFill>
              </a:rPr>
            </a:br>
            <a:endParaRPr lang="en-US" dirty="0" smtClean="0">
              <a:solidFill>
                <a:srgbClr val="FF9966"/>
              </a:solidFill>
            </a:endParaRPr>
          </a:p>
          <a:p>
            <a:pPr eaLnBrk="1" hangingPunct="1"/>
            <a:r>
              <a:rPr lang="en-US" dirty="0" smtClean="0"/>
              <a:t>Thus for large</a:t>
            </a:r>
            <a:r>
              <a:rPr lang="en-US" dirty="0" smtClean="0">
                <a:solidFill>
                  <a:srgbClr val="FF9966"/>
                </a:solidFill>
              </a:rPr>
              <a:t> </a:t>
            </a:r>
            <a:r>
              <a:rPr lang="en-US" i="1" dirty="0" smtClean="0">
                <a:solidFill>
                  <a:srgbClr val="FF9966"/>
                </a:solidFill>
              </a:rPr>
              <a:t>t 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err="1" smtClean="0"/>
              <a:t>Prob</a:t>
            </a:r>
            <a:r>
              <a:rPr lang="en-US" dirty="0" smtClean="0"/>
              <a:t> (node </a:t>
            </a:r>
            <a:r>
              <a:rPr lang="en-US" i="1" dirty="0" smtClean="0"/>
              <a:t>n</a:t>
            </a:r>
            <a:r>
              <a:rPr lang="en-US" dirty="0" smtClean="0"/>
              <a:t> is dormant) ≈ 0.3</a:t>
            </a:r>
          </a:p>
          <a:p>
            <a:pPr lvl="1" eaLnBrk="1" hangingPunct="1"/>
            <a:r>
              <a:rPr lang="en-US" dirty="0" err="1" smtClean="0"/>
              <a:t>Prob</a:t>
            </a:r>
            <a:r>
              <a:rPr lang="en-US" dirty="0" smtClean="0"/>
              <a:t> (node </a:t>
            </a:r>
            <a:r>
              <a:rPr lang="en-US" i="1" dirty="0" smtClean="0"/>
              <a:t>n</a:t>
            </a:r>
            <a:r>
              <a:rPr lang="en-US" dirty="0" smtClean="0"/>
              <a:t> is active) ≈ 0.6 </a:t>
            </a:r>
          </a:p>
          <a:p>
            <a:pPr lvl="1" eaLnBrk="1" hangingPunct="1"/>
            <a:r>
              <a:rPr lang="en-US" dirty="0" err="1" smtClean="0"/>
              <a:t>Prob</a:t>
            </a:r>
            <a:r>
              <a:rPr lang="en-US" dirty="0" smtClean="0"/>
              <a:t> (node </a:t>
            </a:r>
            <a:r>
              <a:rPr lang="en-US" i="1" dirty="0" smtClean="0"/>
              <a:t>n</a:t>
            </a:r>
            <a:r>
              <a:rPr lang="en-US" dirty="0" smtClean="0"/>
              <a:t> is susceptible) ≈ 0.1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198" r="6261" b="4562"/>
          <a:stretch>
            <a:fillRect/>
          </a:stretch>
        </p:blipFill>
        <p:spPr bwMode="auto">
          <a:xfrm>
            <a:off x="5829300" y="619125"/>
            <a:ext cx="3257550" cy="6076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3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828800"/>
            <a:ext cx="5410200" cy="1420813"/>
          </a:xfrm>
          <a:prstGeom prst="rect">
            <a:avLst/>
          </a:prstGeom>
          <a:solidFill>
            <a:srgbClr val="4EAFB6">
              <a:alpha val="3922"/>
            </a:srgbClr>
          </a:solidFill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140575" cy="908050"/>
          </a:xfrm>
        </p:spPr>
        <p:txBody>
          <a:bodyPr/>
          <a:lstStyle/>
          <a:p>
            <a:r>
              <a:rPr lang="fr-CH" dirty="0" smtClean="0"/>
              <a:t>The </a:t>
            </a:r>
            <a:r>
              <a:rPr lang="fr-CH" dirty="0" err="1" smtClean="0"/>
              <a:t>Two</a:t>
            </a:r>
            <a:r>
              <a:rPr lang="fr-CH" dirty="0" smtClean="0"/>
              <a:t> </a:t>
            </a:r>
            <a:r>
              <a:rPr lang="fr-CH" dirty="0" err="1" smtClean="0"/>
              <a:t>Interpretations</a:t>
            </a:r>
            <a:r>
              <a:rPr lang="fr-CH" dirty="0" smtClean="0"/>
              <a:t> of the </a:t>
            </a:r>
            <a:r>
              <a:rPr lang="fr-CH" dirty="0" err="1" smtClean="0"/>
              <a:t>Mean</a:t>
            </a:r>
            <a:r>
              <a:rPr lang="fr-CH" dirty="0" smtClean="0"/>
              <a:t> Field </a:t>
            </a:r>
            <a:r>
              <a:rPr lang="fr-CH" dirty="0" err="1" smtClean="0"/>
              <a:t>Limit</a:t>
            </a:r>
            <a:endParaRPr lang="fr-CH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447800"/>
            <a:ext cx="7588250" cy="4622800"/>
          </a:xfrm>
        </p:spPr>
        <p:txBody>
          <a:bodyPr/>
          <a:lstStyle/>
          <a:p>
            <a:pPr>
              <a:buNone/>
            </a:pPr>
            <a:r>
              <a:rPr lang="fr-CH" i="1" dirty="0" smtClean="0"/>
              <a:t>m(t) 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the approximation for large </a:t>
            </a:r>
            <a:r>
              <a:rPr lang="fr-CH" i="1" dirty="0" smtClean="0"/>
              <a:t>N</a:t>
            </a:r>
            <a:r>
              <a:rPr lang="fr-CH" dirty="0" smtClean="0"/>
              <a:t> of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/>
              <a:t>the </a:t>
            </a:r>
            <a:r>
              <a:rPr lang="fr-CH" dirty="0" err="1" smtClean="0"/>
              <a:t>occupancy</a:t>
            </a:r>
            <a:r>
              <a:rPr lang="fr-CH" dirty="0" smtClean="0"/>
              <a:t> </a:t>
            </a:r>
            <a:r>
              <a:rPr lang="fr-CH" dirty="0" err="1" smtClean="0"/>
              <a:t>measure</a:t>
            </a:r>
            <a:r>
              <a:rPr lang="fr-CH" dirty="0" smtClean="0"/>
              <a:t> M</a:t>
            </a:r>
            <a:r>
              <a:rPr lang="fr-CH" baseline="30000" dirty="0" smtClean="0"/>
              <a:t>N</a:t>
            </a:r>
            <a:r>
              <a:rPr lang="fr-CH" dirty="0" smtClean="0"/>
              <a:t>(t)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/>
              <a:t>the state </a:t>
            </a:r>
            <a:r>
              <a:rPr lang="fr-CH" dirty="0" err="1" smtClean="0"/>
              <a:t>probability</a:t>
            </a:r>
            <a:r>
              <a:rPr lang="fr-CH" dirty="0" smtClean="0"/>
              <a:t> for one </a:t>
            </a:r>
            <a:r>
              <a:rPr lang="fr-CH" dirty="0" err="1" smtClean="0"/>
              <a:t>object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time </a:t>
            </a:r>
            <a:r>
              <a:rPr lang="fr-CH" i="1" dirty="0" smtClean="0"/>
              <a:t>t, </a:t>
            </a:r>
            <a:r>
              <a:rPr lang="fr-CH" dirty="0" err="1" smtClean="0"/>
              <a:t>drawn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err="1" smtClean="0"/>
              <a:t>random</a:t>
            </a:r>
            <a:r>
              <a:rPr lang="fr-CH" dirty="0" smtClean="0"/>
              <a:t> </a:t>
            </a:r>
            <a:r>
              <a:rPr lang="fr-CH" dirty="0" err="1" smtClean="0"/>
              <a:t>among</a:t>
            </a:r>
            <a:r>
              <a:rPr lang="fr-CH" dirty="0" smtClean="0"/>
              <a:t> </a:t>
            </a:r>
            <a:r>
              <a:rPr lang="fr-CH" i="1" dirty="0" smtClean="0"/>
              <a:t>N </a:t>
            </a:r>
          </a:p>
          <a:p>
            <a:pPr marL="457200" indent="-457200">
              <a:buFont typeface="+mj-lt"/>
              <a:buAutoNum type="arabicPeriod"/>
            </a:pPr>
            <a:endParaRPr lang="fr-CH" i="1" dirty="0" smtClean="0"/>
          </a:p>
          <a:p>
            <a:pPr marL="457200" indent="-457200">
              <a:buFont typeface="+mj-lt"/>
              <a:buAutoNum type="arabicPeriod"/>
            </a:pPr>
            <a:endParaRPr lang="fr-CH" i="1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875D6295-6406-4869-9BF7-2359FCF92C7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Mean</a:t>
            </a:r>
            <a:r>
              <a:rPr lang="fr-FR" dirty="0" smtClean="0"/>
              <a:t> Field Approximation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z="2400" dirty="0" smtClean="0"/>
              <a:t>Common in </a:t>
            </a:r>
            <a:r>
              <a:rPr lang="fr-FR" sz="2400" dirty="0" err="1" smtClean="0"/>
              <a:t>Physics</a:t>
            </a:r>
            <a:endParaRPr lang="fr-FR" sz="2400" dirty="0" smtClean="0"/>
          </a:p>
          <a:p>
            <a:pPr eaLnBrk="1" hangingPunct="1"/>
            <a:r>
              <a:rPr lang="fr-FR" sz="2400" dirty="0" err="1" smtClean="0"/>
              <a:t>Consists</a:t>
            </a:r>
            <a:r>
              <a:rPr lang="fr-FR" sz="2400" dirty="0" smtClean="0"/>
              <a:t> in </a:t>
            </a:r>
            <a:r>
              <a:rPr lang="fr-FR" sz="2400" dirty="0" err="1" smtClean="0"/>
              <a:t>pretending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i="1" dirty="0" err="1" smtClean="0"/>
              <a:t>X</a:t>
            </a:r>
            <a:r>
              <a:rPr lang="fr-FR" sz="2400" i="1" baseline="30000" dirty="0" err="1" smtClean="0"/>
              <a:t>N</a:t>
            </a:r>
            <a:r>
              <a:rPr lang="fr-FR" sz="2400" i="1" baseline="-25000" dirty="0" err="1" smtClean="0"/>
              <a:t>m</a:t>
            </a:r>
            <a:r>
              <a:rPr lang="fr-FR" sz="2400" dirty="0" smtClean="0"/>
              <a:t>(</a:t>
            </a:r>
            <a:r>
              <a:rPr lang="fr-FR" sz="2400" i="1" dirty="0" smtClean="0"/>
              <a:t>t</a:t>
            </a:r>
            <a:r>
              <a:rPr lang="fr-FR" sz="2400" dirty="0" smtClean="0"/>
              <a:t>), </a:t>
            </a:r>
            <a:r>
              <a:rPr lang="fr-FR" sz="2400" i="1" dirty="0" err="1" smtClean="0"/>
              <a:t>X</a:t>
            </a:r>
            <a:r>
              <a:rPr lang="fr-FR" sz="2400" i="1" baseline="30000" dirty="0" err="1" smtClean="0"/>
              <a:t>N</a:t>
            </a:r>
            <a:r>
              <a:rPr lang="fr-FR" sz="2400" i="1" baseline="-25000" dirty="0" err="1" smtClean="0"/>
              <a:t>n</a:t>
            </a:r>
            <a:r>
              <a:rPr lang="fr-FR" sz="2400" dirty="0" smtClean="0"/>
              <a:t>(</a:t>
            </a:r>
            <a:r>
              <a:rPr lang="fr-FR" sz="2400" i="1" dirty="0" smtClean="0"/>
              <a:t>t</a:t>
            </a:r>
            <a:r>
              <a:rPr lang="fr-FR" sz="2400" dirty="0" smtClean="0"/>
              <a:t>) are </a:t>
            </a:r>
            <a:r>
              <a:rPr lang="fr-FR" sz="2400" dirty="0" err="1" smtClean="0"/>
              <a:t>independent</a:t>
            </a:r>
            <a:r>
              <a:rPr lang="fr-FR" sz="2400" dirty="0" smtClean="0"/>
              <a:t> in the time </a:t>
            </a:r>
            <a:r>
              <a:rPr lang="fr-FR" sz="2400" dirty="0" err="1" smtClean="0"/>
              <a:t>evolution</a:t>
            </a:r>
            <a:r>
              <a:rPr lang="fr-FR" sz="2400" dirty="0" smtClean="0"/>
              <a:t> </a:t>
            </a:r>
            <a:r>
              <a:rPr lang="fr-FR" sz="2400" dirty="0" err="1" smtClean="0"/>
              <a:t>equation</a:t>
            </a:r>
            <a:endParaRPr lang="fr-FR" sz="2400" dirty="0" smtClean="0"/>
          </a:p>
          <a:p>
            <a:pPr eaLnBrk="1" hangingPunct="1"/>
            <a:r>
              <a:rPr lang="fr-FR" sz="2400" dirty="0" smtClean="0"/>
              <a:t>It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asymptotically</a:t>
            </a:r>
            <a:r>
              <a:rPr lang="fr-FR" sz="2400" dirty="0" smtClean="0"/>
              <a:t> </a:t>
            </a:r>
            <a:r>
              <a:rPr lang="fr-FR" sz="2400" dirty="0" err="1" smtClean="0"/>
              <a:t>true</a:t>
            </a:r>
            <a:r>
              <a:rPr lang="fr-FR" sz="2400" dirty="0" smtClean="0"/>
              <a:t> for large </a:t>
            </a:r>
            <a:r>
              <a:rPr lang="fr-FR" sz="2400" i="1" dirty="0" smtClean="0"/>
              <a:t>N</a:t>
            </a:r>
            <a:r>
              <a:rPr lang="fr-FR" sz="2400" dirty="0" smtClean="0"/>
              <a:t>, </a:t>
            </a:r>
            <a:r>
              <a:rPr lang="fr-FR" sz="2400" dirty="0" err="1" smtClean="0"/>
              <a:t>at</a:t>
            </a:r>
            <a:r>
              <a:rPr lang="fr-FR" sz="2400" dirty="0" smtClean="0"/>
              <a:t> </a:t>
            </a:r>
            <a:r>
              <a:rPr lang="fr-FR" sz="2400" dirty="0" err="1" smtClean="0"/>
              <a:t>fixed</a:t>
            </a:r>
            <a:r>
              <a:rPr lang="fr-FR" sz="2400" dirty="0" smtClean="0"/>
              <a:t> time </a:t>
            </a:r>
            <a:r>
              <a:rPr lang="fr-FR" sz="2400" i="1" dirty="0" smtClean="0"/>
              <a:t>t</a:t>
            </a:r>
            <a:r>
              <a:rPr lang="fr-FR" sz="2400" dirty="0" smtClean="0"/>
              <a:t>, for </a:t>
            </a:r>
            <a:r>
              <a:rPr lang="fr-FR" sz="2400" dirty="0" err="1" smtClean="0"/>
              <a:t>our</a:t>
            </a:r>
            <a:r>
              <a:rPr lang="fr-FR" sz="2400" dirty="0" smtClean="0"/>
              <a:t> model of </a:t>
            </a:r>
            <a:r>
              <a:rPr lang="fr-FR" sz="2400" dirty="0" err="1" smtClean="0"/>
              <a:t>interacting</a:t>
            </a:r>
            <a:r>
              <a:rPr lang="fr-FR" sz="2400" dirty="0" smtClean="0"/>
              <a:t> </a:t>
            </a:r>
            <a:r>
              <a:rPr lang="fr-FR" sz="2400" dirty="0" err="1" smtClean="0"/>
              <a:t>objects</a:t>
            </a:r>
            <a:r>
              <a:rPr lang="fr-FR" sz="2400" dirty="0" smtClean="0"/>
              <a:t>, </a:t>
            </a:r>
            <a:r>
              <a:rPr lang="fr-FR" sz="2400" dirty="0" err="1" smtClean="0"/>
              <a:t>when</a:t>
            </a:r>
            <a:r>
              <a:rPr lang="fr-FR" sz="2400" dirty="0" smtClean="0"/>
              <a:t> convergence to </a:t>
            </a:r>
            <a:r>
              <a:rPr lang="fr-FR" sz="2400" dirty="0" err="1" smtClean="0"/>
              <a:t>mean</a:t>
            </a:r>
            <a:r>
              <a:rPr lang="fr-FR" sz="2400" dirty="0" smtClean="0"/>
              <a:t> </a:t>
            </a:r>
            <a:r>
              <a:rPr lang="fr-FR" sz="2400" dirty="0" err="1" smtClean="0"/>
              <a:t>field</a:t>
            </a:r>
            <a:r>
              <a:rPr lang="fr-FR" sz="2400" dirty="0" smtClean="0"/>
              <a:t> </a:t>
            </a:r>
            <a:r>
              <a:rPr lang="fr-FR" sz="2400" dirty="0" err="1" smtClean="0"/>
              <a:t>occurs</a:t>
            </a:r>
            <a:r>
              <a:rPr lang="fr-FR" sz="2400" dirty="0" smtClean="0"/>
              <a:t>.</a:t>
            </a:r>
          </a:p>
          <a:p>
            <a:pPr eaLnBrk="1" hangingPunct="1"/>
            <a:r>
              <a:rPr lang="en-US" sz="2400" dirty="0" smtClean="0"/>
              <a:t>Also called “decoupling assumption” (in computer science)</a:t>
            </a:r>
            <a:endParaRPr lang="fr-FR" sz="2400" dirty="0" smtClean="0"/>
          </a:p>
          <a:p>
            <a:endParaRPr lang="fr-CH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Convergence to </a:t>
            </a:r>
            <a:r>
              <a:rPr lang="fr-CH" dirty="0" err="1" smtClean="0"/>
              <a:t>Mean</a:t>
            </a:r>
            <a:r>
              <a:rPr lang="fr-CH" dirty="0" smtClean="0"/>
              <a:t> Field </a:t>
            </a:r>
            <a:r>
              <a:rPr lang="fr-CH" dirty="0" err="1" smtClean="0"/>
              <a:t>Limit</a:t>
            </a:r>
            <a:endParaRPr lang="fr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FINITE HORIZON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191F277-6BE5-406B-A866-C95192C0CCA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000" t="-667" r="18000"/>
          <a:stretch>
            <a:fillRect/>
          </a:stretch>
        </p:blipFill>
        <p:spPr bwMode="auto">
          <a:xfrm>
            <a:off x="5791200" y="2057400"/>
            <a:ext cx="811454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8667" t="13333" r="25333"/>
          <a:stretch>
            <a:fillRect/>
          </a:stretch>
        </p:blipFill>
        <p:spPr bwMode="auto">
          <a:xfrm>
            <a:off x="6934200" y="2057400"/>
            <a:ext cx="71393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LeftDown"/>
            <a:lightRig rig="threePt" dir="t"/>
          </a:scene3d>
          <a:sp3d>
            <a:bevelT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General Case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762000"/>
            <a:ext cx="5307012" cy="5980113"/>
          </a:xfrm>
        </p:spPr>
        <p:txBody>
          <a:bodyPr/>
          <a:lstStyle/>
          <a:p>
            <a:r>
              <a:rPr lang="fr-CH" sz="2400" dirty="0" smtClean="0"/>
              <a:t>Convergence to the </a:t>
            </a:r>
            <a:r>
              <a:rPr lang="fr-CH" sz="2400" dirty="0" err="1" smtClean="0"/>
              <a:t>mean</a:t>
            </a:r>
            <a:r>
              <a:rPr lang="fr-CH" sz="2400" dirty="0" smtClean="0"/>
              <a:t> </a:t>
            </a:r>
            <a:r>
              <a:rPr lang="fr-CH" sz="2400" dirty="0" err="1" smtClean="0"/>
              <a:t>field</a:t>
            </a:r>
            <a:r>
              <a:rPr lang="fr-CH" sz="2400" dirty="0" smtClean="0"/>
              <a:t> </a:t>
            </a:r>
            <a:r>
              <a:rPr lang="fr-CH" sz="2400" dirty="0" err="1" smtClean="0"/>
              <a:t>limit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</a:t>
            </a:r>
            <a:r>
              <a:rPr lang="fr-CH" sz="2400" dirty="0" err="1" smtClean="0"/>
              <a:t>very</a:t>
            </a:r>
            <a:r>
              <a:rPr lang="fr-CH" sz="2400" dirty="0" smtClean="0"/>
              <a:t> </a:t>
            </a:r>
            <a:r>
              <a:rPr lang="fr-CH" sz="2400" dirty="0" err="1" smtClean="0"/>
              <a:t>often</a:t>
            </a:r>
            <a:r>
              <a:rPr lang="fr-CH" sz="2400" dirty="0" smtClean="0"/>
              <a:t> </a:t>
            </a:r>
            <a:r>
              <a:rPr lang="fr-CH" sz="2400" dirty="0" err="1" smtClean="0"/>
              <a:t>true</a:t>
            </a:r>
            <a:endParaRPr lang="fr-CH" sz="2400" dirty="0" smtClean="0"/>
          </a:p>
          <a:p>
            <a:r>
              <a:rPr lang="fr-CH" sz="2400" dirty="0" smtClean="0"/>
              <a:t>A </a:t>
            </a:r>
            <a:r>
              <a:rPr lang="fr-CH" sz="2400" dirty="0" err="1" smtClean="0"/>
              <a:t>general</a:t>
            </a:r>
            <a:r>
              <a:rPr lang="fr-CH" sz="2400" dirty="0" smtClean="0"/>
              <a:t> </a:t>
            </a:r>
            <a:r>
              <a:rPr lang="fr-CH" sz="2400" dirty="0" err="1" smtClean="0"/>
              <a:t>method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</a:t>
            </a:r>
            <a:r>
              <a:rPr lang="fr-CH" sz="2400" dirty="0" err="1" smtClean="0"/>
              <a:t>known</a:t>
            </a:r>
            <a:r>
              <a:rPr lang="fr-CH" sz="2400" dirty="0" smtClean="0"/>
              <a:t> [</a:t>
            </a:r>
            <a:r>
              <a:rPr lang="fr-CH" sz="2400" dirty="0" err="1" smtClean="0"/>
              <a:t>Sznitman</a:t>
            </a:r>
            <a:r>
              <a:rPr lang="fr-CH" sz="2400" dirty="0" smtClean="0"/>
              <a:t>(1991)]:</a:t>
            </a:r>
          </a:p>
          <a:p>
            <a:pPr lvl="1"/>
            <a:r>
              <a:rPr lang="fr-CH" sz="2000" dirty="0" err="1" smtClean="0"/>
              <a:t>Describe</a:t>
            </a:r>
            <a:r>
              <a:rPr lang="fr-CH" sz="2000" dirty="0" smtClean="0"/>
              <a:t> original system  as a </a:t>
            </a:r>
            <a:r>
              <a:rPr lang="fr-CH" sz="2000" dirty="0" err="1" smtClean="0"/>
              <a:t>markov</a:t>
            </a:r>
            <a:r>
              <a:rPr lang="fr-CH" sz="2000" dirty="0" smtClean="0"/>
              <a:t> system; </a:t>
            </a:r>
            <a:r>
              <a:rPr lang="fr-CH" sz="2000" dirty="0" err="1" smtClean="0"/>
              <a:t>make</a:t>
            </a:r>
            <a:r>
              <a:rPr lang="fr-CH" sz="2000" dirty="0" smtClean="0"/>
              <a:t> </a:t>
            </a:r>
            <a:r>
              <a:rPr lang="fr-CH" sz="2000" dirty="0" err="1" smtClean="0"/>
              <a:t>it</a:t>
            </a:r>
            <a:r>
              <a:rPr lang="fr-CH" sz="2000" dirty="0" smtClean="0"/>
              <a:t> a martingale </a:t>
            </a:r>
            <a:r>
              <a:rPr lang="fr-CH" sz="2000" dirty="0" err="1" smtClean="0"/>
              <a:t>problem</a:t>
            </a:r>
            <a:r>
              <a:rPr lang="fr-CH" sz="2000" dirty="0" smtClean="0"/>
              <a:t>, </a:t>
            </a:r>
            <a:r>
              <a:rPr lang="fr-CH" sz="2000" dirty="0" err="1" smtClean="0"/>
              <a:t>using</a:t>
            </a:r>
            <a:r>
              <a:rPr lang="fr-CH" sz="2000" dirty="0" smtClean="0"/>
              <a:t> the </a:t>
            </a:r>
            <a:r>
              <a:rPr lang="fr-CH" sz="2000" dirty="0" err="1" smtClean="0"/>
              <a:t>generator</a:t>
            </a:r>
            <a:endParaRPr lang="fr-CH" sz="2000" dirty="0" smtClean="0"/>
          </a:p>
          <a:p>
            <a:pPr lvl="1"/>
            <a:r>
              <a:rPr lang="fr-CH" sz="2000" dirty="0" smtClean="0"/>
              <a:t>Show </a:t>
            </a:r>
            <a:r>
              <a:rPr lang="fr-CH" sz="2000" dirty="0" err="1" smtClean="0"/>
              <a:t>that</a:t>
            </a:r>
            <a:r>
              <a:rPr lang="fr-CH" sz="2000" dirty="0" smtClean="0"/>
              <a:t> the </a:t>
            </a:r>
            <a:r>
              <a:rPr lang="fr-CH" sz="2000" dirty="0" err="1" smtClean="0"/>
              <a:t>limiting</a:t>
            </a:r>
            <a:r>
              <a:rPr lang="fr-CH" sz="2000" dirty="0" smtClean="0"/>
              <a:t> </a:t>
            </a:r>
            <a:r>
              <a:rPr lang="fr-CH" sz="2000" dirty="0" err="1" smtClean="0"/>
              <a:t>problem</a:t>
            </a:r>
            <a:r>
              <a:rPr lang="fr-CH" sz="2000" dirty="0" smtClean="0"/>
              <a:t> </a:t>
            </a:r>
            <a:r>
              <a:rPr lang="fr-CH" sz="2000" dirty="0" err="1" smtClean="0"/>
              <a:t>is</a:t>
            </a:r>
            <a:r>
              <a:rPr lang="fr-CH" sz="2000" dirty="0" smtClean="0"/>
              <a:t> </a:t>
            </a:r>
            <a:r>
              <a:rPr lang="fr-CH" sz="2000" dirty="0" err="1" smtClean="0"/>
              <a:t>defined</a:t>
            </a:r>
            <a:r>
              <a:rPr lang="fr-CH" sz="2000" dirty="0" smtClean="0"/>
              <a:t> as a martingale </a:t>
            </a:r>
            <a:r>
              <a:rPr lang="fr-CH" sz="2000" dirty="0" err="1" smtClean="0"/>
              <a:t>problem</a:t>
            </a:r>
            <a:r>
              <a:rPr lang="fr-CH" sz="2000" dirty="0" smtClean="0"/>
              <a:t> </a:t>
            </a:r>
            <a:r>
              <a:rPr lang="fr-CH" sz="2000" dirty="0" err="1" smtClean="0"/>
              <a:t>with</a:t>
            </a:r>
            <a:r>
              <a:rPr lang="fr-CH" sz="2000" dirty="0" smtClean="0"/>
              <a:t> unique solution</a:t>
            </a:r>
          </a:p>
          <a:p>
            <a:pPr lvl="1"/>
            <a:r>
              <a:rPr lang="fr-CH" sz="2000" dirty="0" smtClean="0"/>
              <a:t>Show </a:t>
            </a:r>
            <a:r>
              <a:rPr lang="fr-CH" sz="2000" dirty="0" err="1" smtClean="0"/>
              <a:t>that</a:t>
            </a:r>
            <a:r>
              <a:rPr lang="fr-CH" sz="2000" dirty="0" smtClean="0"/>
              <a:t> </a:t>
            </a:r>
            <a:r>
              <a:rPr lang="fr-CH" sz="2000" dirty="0" err="1" smtClean="0"/>
              <a:t>any</a:t>
            </a:r>
            <a:r>
              <a:rPr lang="fr-CH" sz="2000" dirty="0" smtClean="0"/>
              <a:t> </a:t>
            </a:r>
            <a:r>
              <a:rPr lang="fr-CH" sz="2000" dirty="0" err="1" smtClean="0"/>
              <a:t>limit</a:t>
            </a:r>
            <a:r>
              <a:rPr lang="fr-CH" sz="2000" dirty="0" smtClean="0"/>
              <a:t> point </a:t>
            </a:r>
            <a:r>
              <a:rPr lang="fr-CH" sz="2000" dirty="0" err="1" smtClean="0"/>
              <a:t>is</a:t>
            </a:r>
            <a:r>
              <a:rPr lang="fr-CH" sz="2000" dirty="0" smtClean="0"/>
              <a:t> solution of the </a:t>
            </a:r>
            <a:r>
              <a:rPr lang="fr-CH" sz="2000" dirty="0" err="1" smtClean="0"/>
              <a:t>limitingmartingale</a:t>
            </a:r>
            <a:r>
              <a:rPr lang="fr-CH" sz="2000" dirty="0" smtClean="0"/>
              <a:t> </a:t>
            </a:r>
            <a:r>
              <a:rPr lang="fr-CH" sz="2000" dirty="0" err="1" smtClean="0"/>
              <a:t>problem</a:t>
            </a:r>
            <a:endParaRPr lang="fr-CH" sz="2000" dirty="0" smtClean="0"/>
          </a:p>
          <a:p>
            <a:pPr lvl="1"/>
            <a:r>
              <a:rPr lang="fr-CH" sz="2000" dirty="0" err="1" smtClean="0"/>
              <a:t>Find</a:t>
            </a:r>
            <a:r>
              <a:rPr lang="fr-CH" sz="2000" dirty="0" smtClean="0"/>
              <a:t> </a:t>
            </a:r>
            <a:r>
              <a:rPr lang="fr-CH" sz="2000" dirty="0" err="1" smtClean="0"/>
              <a:t>some</a:t>
            </a:r>
            <a:r>
              <a:rPr lang="fr-CH" sz="2000" dirty="0" smtClean="0"/>
              <a:t> </a:t>
            </a:r>
            <a:r>
              <a:rPr lang="fr-CH" sz="2000" dirty="0" err="1" smtClean="0"/>
              <a:t>compactness</a:t>
            </a:r>
            <a:r>
              <a:rPr lang="fr-CH" sz="2000" dirty="0" smtClean="0"/>
              <a:t> argument (</a:t>
            </a:r>
            <a:r>
              <a:rPr lang="fr-CH" sz="2000" dirty="0" err="1" smtClean="0"/>
              <a:t>with</a:t>
            </a:r>
            <a:r>
              <a:rPr lang="fr-CH" sz="2000" dirty="0" smtClean="0"/>
              <a:t> </a:t>
            </a:r>
            <a:r>
              <a:rPr lang="fr-CH" sz="2000" dirty="0" err="1" smtClean="0"/>
              <a:t>weak</a:t>
            </a:r>
            <a:r>
              <a:rPr lang="fr-CH" sz="2000" dirty="0" smtClean="0"/>
              <a:t> </a:t>
            </a:r>
            <a:r>
              <a:rPr lang="fr-CH" sz="2000" dirty="0" err="1" smtClean="0"/>
              <a:t>topology</a:t>
            </a:r>
            <a:r>
              <a:rPr lang="fr-CH" sz="2000" dirty="0" smtClean="0"/>
              <a:t>)</a:t>
            </a:r>
          </a:p>
          <a:p>
            <a:pPr lvl="1"/>
            <a:endParaRPr lang="fr-CH" sz="2000" dirty="0" smtClean="0"/>
          </a:p>
          <a:p>
            <a:r>
              <a:rPr lang="fr-CH" sz="2400" dirty="0" err="1" smtClean="0"/>
              <a:t>Requires</a:t>
            </a:r>
            <a:r>
              <a:rPr lang="fr-CH" sz="2400" dirty="0" smtClean="0"/>
              <a:t> </a:t>
            </a:r>
            <a:r>
              <a:rPr lang="fr-CH" sz="2400" dirty="0" err="1" smtClean="0"/>
              <a:t>knowing</a:t>
            </a:r>
            <a:r>
              <a:rPr lang="fr-CH" sz="2400" dirty="0" smtClean="0"/>
              <a:t> [Ethier and </a:t>
            </a:r>
            <a:r>
              <a:rPr lang="fr-CH" sz="2400" dirty="0" err="1" smtClean="0"/>
              <a:t>Kurtz</a:t>
            </a:r>
            <a:r>
              <a:rPr lang="fr-CH" sz="2400" dirty="0" smtClean="0"/>
              <a:t>(2005)]</a:t>
            </a:r>
            <a:endParaRPr lang="fr-CH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027" name="Picture 3" descr="\\Icsil1-files\lca\Users\leboudec\syncd\2008+\misc\images pour presentations\scouacGrimpe-16juin07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048000"/>
            <a:ext cx="3082314" cy="3438525"/>
          </a:xfrm>
          <a:prstGeom prst="rect">
            <a:avLst/>
          </a:prstGeom>
          <a:noFill/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7772400" y="2209800"/>
            <a:ext cx="1219200" cy="685800"/>
          </a:xfrm>
          <a:prstGeom prst="wedgeRoundRectCallout">
            <a:avLst>
              <a:gd name="adj1" fmla="val -86184"/>
              <a:gd name="adj2" fmla="val 169823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dirty="0"/>
              <a:t>Never again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200" dirty="0" err="1" smtClean="0"/>
              <a:t>Finite</a:t>
            </a:r>
            <a:r>
              <a:rPr lang="fr-CH" sz="3200" dirty="0" smtClean="0"/>
              <a:t> State </a:t>
            </a:r>
            <a:r>
              <a:rPr lang="fr-CH" sz="3200" dirty="0" err="1" smtClean="0"/>
              <a:t>Space</a:t>
            </a:r>
            <a:r>
              <a:rPr lang="fr-CH" sz="3200" dirty="0" smtClean="0"/>
              <a:t> per Object : </a:t>
            </a:r>
            <a:r>
              <a:rPr lang="fr-CH" sz="3200" dirty="0" err="1" smtClean="0"/>
              <a:t>Kurtz’s</a:t>
            </a:r>
            <a:r>
              <a:rPr lang="fr-CH" sz="3200" dirty="0" smtClean="0"/>
              <a:t> </a:t>
            </a:r>
            <a:r>
              <a:rPr lang="fr-CH" sz="3200" dirty="0" err="1" smtClean="0"/>
              <a:t>Theorem</a:t>
            </a:r>
            <a:endParaRPr lang="fr-C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052513"/>
            <a:ext cx="8856662" cy="852487"/>
          </a:xfrm>
        </p:spPr>
        <p:txBody>
          <a:bodyPr/>
          <a:lstStyle/>
          <a:p>
            <a:r>
              <a:rPr lang="fr-CH" sz="2400" dirty="0" smtClean="0"/>
              <a:t>State </a:t>
            </a:r>
            <a:r>
              <a:rPr lang="fr-CH" sz="2400" dirty="0" err="1" smtClean="0"/>
              <a:t>space</a:t>
            </a:r>
            <a:r>
              <a:rPr lang="fr-CH" sz="2400" dirty="0" smtClean="0"/>
              <a:t> for one </a:t>
            </a:r>
            <a:r>
              <a:rPr lang="fr-CH" sz="2400" dirty="0" err="1" smtClean="0"/>
              <a:t>object</a:t>
            </a:r>
            <a:r>
              <a:rPr lang="fr-CH" sz="2400" dirty="0" smtClean="0"/>
              <a:t>  </a:t>
            </a:r>
            <a:r>
              <a:rPr lang="fr-CH" sz="2400" dirty="0" err="1" smtClean="0"/>
              <a:t>is</a:t>
            </a:r>
            <a:r>
              <a:rPr lang="fr-CH" sz="2400" dirty="0" smtClean="0"/>
              <a:t> </a:t>
            </a:r>
            <a:r>
              <a:rPr lang="fr-CH" sz="2400" dirty="0" err="1" smtClean="0"/>
              <a:t>finite</a:t>
            </a:r>
            <a:endParaRPr lang="fr-CH" sz="2400" dirty="0" smtClean="0"/>
          </a:p>
          <a:p>
            <a:r>
              <a:rPr lang="fr-CH" sz="2400" dirty="0" smtClean="0"/>
              <a:t>Original </a:t>
            </a:r>
            <a:r>
              <a:rPr lang="fr-CH" sz="2400" dirty="0" err="1" smtClean="0"/>
              <a:t>Sytem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in </a:t>
            </a:r>
            <a:r>
              <a:rPr lang="fr-CH" sz="2400" dirty="0" err="1" smtClean="0"/>
              <a:t>discrete</a:t>
            </a:r>
            <a:r>
              <a:rPr lang="fr-CH" sz="2400" dirty="0" smtClean="0"/>
              <a:t> time and I(N) -&gt; 0; </a:t>
            </a:r>
            <a:r>
              <a:rPr lang="fr-CH" sz="2400" dirty="0" err="1" smtClean="0"/>
              <a:t>limit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in </a:t>
            </a:r>
            <a:r>
              <a:rPr lang="fr-CH" sz="2400" dirty="0" err="1" smtClean="0"/>
              <a:t>continuous</a:t>
            </a:r>
            <a:r>
              <a:rPr lang="fr-CH" sz="2400" dirty="0" smtClean="0"/>
              <a:t>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438400"/>
            <a:ext cx="70294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Contents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052513"/>
            <a:ext cx="5867400" cy="5689600"/>
          </a:xfrm>
        </p:spPr>
        <p:txBody>
          <a:bodyPr/>
          <a:lstStyle/>
          <a:p>
            <a:r>
              <a:rPr lang="fr-CH" sz="2400" dirty="0" err="1" smtClean="0"/>
              <a:t>Mean</a:t>
            </a:r>
            <a:r>
              <a:rPr lang="fr-CH" sz="2400" dirty="0" smtClean="0"/>
              <a:t> Field Interaction </a:t>
            </a:r>
            <a:r>
              <a:rPr lang="fr-CH" sz="2400" dirty="0" smtClean="0">
                <a:solidFill>
                  <a:schemeClr val="accent1">
                    <a:lumMod val="50000"/>
                  </a:schemeClr>
                </a:solidFill>
              </a:rPr>
              <a:t>Model</a:t>
            </a:r>
          </a:p>
          <a:p>
            <a:r>
              <a:rPr lang="fr-CH" sz="2400" dirty="0" err="1" smtClean="0"/>
              <a:t>Finite</a:t>
            </a:r>
            <a:r>
              <a:rPr lang="fr-CH" sz="2400" dirty="0" smtClean="0"/>
              <a:t> Horizon</a:t>
            </a:r>
          </a:p>
          <a:p>
            <a:pPr lvl="1"/>
            <a:r>
              <a:rPr lang="fr-CH" sz="2200" dirty="0" smtClean="0"/>
              <a:t>The </a:t>
            </a:r>
            <a:r>
              <a:rPr lang="fr-CH" sz="2200" dirty="0" err="1" smtClean="0"/>
              <a:t>Mean</a:t>
            </a:r>
            <a:r>
              <a:rPr lang="fr-CH" sz="2200" dirty="0" smtClean="0"/>
              <a:t> Field </a:t>
            </a:r>
            <a:r>
              <a:rPr lang="fr-CH" sz="2200" dirty="0" err="1" smtClean="0">
                <a:solidFill>
                  <a:schemeClr val="accent1">
                    <a:lumMod val="50000"/>
                  </a:schemeClr>
                </a:solidFill>
              </a:rPr>
              <a:t>Limit</a:t>
            </a:r>
            <a:endParaRPr lang="fr-CH" sz="2200" dirty="0" smtClean="0"/>
          </a:p>
          <a:p>
            <a:pPr lvl="1"/>
            <a:r>
              <a:rPr lang="fr-CH" sz="2200" dirty="0" smtClean="0">
                <a:solidFill>
                  <a:schemeClr val="accent1">
                    <a:lumMod val="50000"/>
                  </a:schemeClr>
                </a:solidFill>
              </a:rPr>
              <a:t>Convergence</a:t>
            </a:r>
            <a:r>
              <a:rPr lang="fr-CH" sz="2200" dirty="0" smtClean="0"/>
              <a:t> to </a:t>
            </a:r>
            <a:r>
              <a:rPr lang="fr-CH" sz="2200" dirty="0" err="1" smtClean="0"/>
              <a:t>Mean</a:t>
            </a:r>
            <a:r>
              <a:rPr lang="fr-CH" sz="2200" dirty="0" smtClean="0"/>
              <a:t> Field</a:t>
            </a:r>
          </a:p>
          <a:p>
            <a:pPr lvl="1"/>
            <a:r>
              <a:rPr lang="fr-CH" sz="2200" dirty="0" err="1" smtClean="0"/>
              <a:t>Random</a:t>
            </a:r>
            <a:r>
              <a:rPr lang="fr-CH" sz="2200" dirty="0" smtClean="0"/>
              <a:t> </a:t>
            </a:r>
            <a:r>
              <a:rPr lang="fr-CH" sz="2200" dirty="0" err="1" smtClean="0"/>
              <a:t>process</a:t>
            </a:r>
            <a:r>
              <a:rPr lang="fr-CH" sz="2200" dirty="0" smtClean="0"/>
              <a:t> </a:t>
            </a:r>
            <a:r>
              <a:rPr lang="fr-CH" sz="2200" dirty="0" err="1" smtClean="0"/>
              <a:t>modulated</a:t>
            </a:r>
            <a:r>
              <a:rPr lang="fr-CH" sz="2200" dirty="0" smtClean="0"/>
              <a:t> by </a:t>
            </a:r>
            <a:r>
              <a:rPr lang="fr-CH" sz="2200" dirty="0" err="1" smtClean="0"/>
              <a:t>Mean</a:t>
            </a:r>
            <a:r>
              <a:rPr lang="fr-CH" sz="2200" dirty="0" smtClean="0"/>
              <a:t> </a:t>
            </a:r>
            <a:r>
              <a:rPr lang="fr-CH" sz="2200" dirty="0" err="1" smtClean="0"/>
              <a:t>field</a:t>
            </a:r>
            <a:r>
              <a:rPr lang="fr-CH" sz="2200" dirty="0" smtClean="0"/>
              <a:t> </a:t>
            </a:r>
            <a:r>
              <a:rPr lang="fr-CH" sz="2200" dirty="0" err="1" smtClean="0"/>
              <a:t>limit</a:t>
            </a:r>
            <a:endParaRPr lang="fr-CH" sz="2200" dirty="0" smtClean="0"/>
          </a:p>
          <a:p>
            <a:r>
              <a:rPr lang="fr-CH" sz="2400" dirty="0" err="1" smtClean="0"/>
              <a:t>Stationary</a:t>
            </a:r>
            <a:r>
              <a:rPr lang="fr-CH" sz="2400" dirty="0" smtClean="0"/>
              <a:t> </a:t>
            </a:r>
            <a:r>
              <a:rPr lang="fr-CH" sz="2400" dirty="0" err="1" smtClean="0"/>
              <a:t>regime</a:t>
            </a:r>
            <a:r>
              <a:rPr lang="fr-CH" sz="2400" dirty="0" smtClean="0"/>
              <a:t> </a:t>
            </a:r>
          </a:p>
          <a:p>
            <a:pPr lvl="1"/>
            <a:r>
              <a:rPr lang="fr-CH" sz="2200" dirty="0" err="1" smtClean="0"/>
              <a:t>Stationary</a:t>
            </a:r>
            <a:r>
              <a:rPr lang="fr-CH" sz="2200" dirty="0" smtClean="0"/>
              <a:t> </a:t>
            </a:r>
            <a:r>
              <a:rPr lang="fr-CH" sz="2200" dirty="0" err="1" smtClean="0"/>
              <a:t>Regime</a:t>
            </a:r>
            <a:r>
              <a:rPr lang="fr-CH" sz="2200" dirty="0" smtClean="0"/>
              <a:t> of </a:t>
            </a:r>
            <a:r>
              <a:rPr lang="fr-CH" sz="2200" dirty="0" err="1" smtClean="0"/>
              <a:t>Mean</a:t>
            </a:r>
            <a:r>
              <a:rPr lang="fr-CH" sz="2200" dirty="0" smtClean="0"/>
              <a:t> Field </a:t>
            </a:r>
            <a:r>
              <a:rPr lang="fr-CH" sz="2200" dirty="0" err="1" smtClean="0"/>
              <a:t>Limit</a:t>
            </a:r>
            <a:endParaRPr lang="fr-CH" sz="2200" dirty="0" smtClean="0"/>
          </a:p>
          <a:p>
            <a:pPr lvl="1"/>
            <a:r>
              <a:rPr lang="fr-CH" sz="2200" dirty="0" smtClean="0"/>
              <a:t>Critique of the </a:t>
            </a:r>
            <a:r>
              <a:rPr lang="fr-CH" sz="2200" dirty="0" err="1" smtClean="0"/>
              <a:t>Fixed</a:t>
            </a:r>
            <a:r>
              <a:rPr lang="fr-CH" sz="2200" dirty="0" smtClean="0"/>
              <a:t> Point </a:t>
            </a:r>
            <a:r>
              <a:rPr lang="fr-CH" sz="2200" dirty="0" err="1" smtClean="0"/>
              <a:t>Method</a:t>
            </a:r>
            <a:endParaRPr lang="fr-CH" sz="2200" dirty="0" smtClean="0"/>
          </a:p>
          <a:p>
            <a:pPr lvl="1"/>
            <a:r>
              <a:rPr lang="fr-CH" sz="2200" dirty="0" err="1" smtClean="0"/>
              <a:t>Reversible</a:t>
            </a:r>
            <a:r>
              <a:rPr lang="fr-CH" sz="2200" dirty="0" smtClean="0"/>
              <a:t> Case</a:t>
            </a:r>
          </a:p>
          <a:p>
            <a:r>
              <a:rPr lang="fr-CH" sz="2400" dirty="0" err="1" smtClean="0"/>
              <a:t>Optimization</a:t>
            </a:r>
            <a:endParaRPr lang="fr-CH" sz="2400" dirty="0" smtClean="0"/>
          </a:p>
          <a:p>
            <a:endParaRPr lang="fr-CH" sz="2400" dirty="0" smtClean="0"/>
          </a:p>
          <a:p>
            <a:endParaRPr lang="fr-CH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Discrete</a:t>
            </a:r>
            <a:r>
              <a:rPr lang="fr-CH" dirty="0" smtClean="0"/>
              <a:t> Time, </a:t>
            </a:r>
            <a:r>
              <a:rPr lang="fr-CH" dirty="0" err="1" smtClean="0"/>
              <a:t>Finite</a:t>
            </a:r>
            <a:r>
              <a:rPr lang="fr-CH" dirty="0" smtClean="0"/>
              <a:t> State </a:t>
            </a:r>
            <a:r>
              <a:rPr lang="fr-CH" dirty="0" err="1" smtClean="0"/>
              <a:t>Space</a:t>
            </a:r>
            <a:r>
              <a:rPr lang="fr-CH" dirty="0" smtClean="0"/>
              <a:t> per Object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838200"/>
            <a:ext cx="8856662" cy="5903913"/>
          </a:xfrm>
        </p:spPr>
        <p:txBody>
          <a:bodyPr/>
          <a:lstStyle/>
          <a:p>
            <a:r>
              <a:rPr lang="fr-CH" sz="2400" dirty="0" err="1" smtClean="0"/>
              <a:t>Refinement</a:t>
            </a:r>
            <a:r>
              <a:rPr lang="fr-CH" sz="2400" dirty="0" smtClean="0"/>
              <a:t> + simplification, </a:t>
            </a:r>
            <a:r>
              <a:rPr lang="fr-CH" sz="2400" dirty="0" err="1" smtClean="0"/>
              <a:t>with</a:t>
            </a:r>
            <a:r>
              <a:rPr lang="fr-CH" sz="2400" dirty="0" smtClean="0"/>
              <a:t> a </a:t>
            </a:r>
            <a:r>
              <a:rPr lang="fr-CH" sz="2400" dirty="0" err="1" smtClean="0"/>
              <a:t>fast</a:t>
            </a:r>
            <a:r>
              <a:rPr lang="fr-CH" sz="2400" dirty="0" smtClean="0"/>
              <a:t> </a:t>
            </a:r>
            <a:r>
              <a:rPr lang="fr-CH" sz="2400" dirty="0" err="1" smtClean="0"/>
              <a:t>resource</a:t>
            </a: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err="1" smtClean="0"/>
              <a:t>When</a:t>
            </a:r>
            <a:r>
              <a:rPr lang="fr-CH" sz="2400" dirty="0" smtClean="0"/>
              <a:t> </a:t>
            </a:r>
            <a:r>
              <a:rPr lang="fr-CH" sz="2400" dirty="0" err="1" smtClean="0"/>
              <a:t>limit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non </a:t>
            </a:r>
            <a:r>
              <a:rPr lang="fr-CH" sz="2400" dirty="0" err="1" smtClean="0"/>
              <a:t>continuous</a:t>
            </a:r>
            <a:r>
              <a:rPr lang="fr-CH" sz="2400" dirty="0" smtClean="0"/>
              <a:t>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0581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6429375"/>
            <a:ext cx="58959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Convergence to </a:t>
            </a:r>
            <a:r>
              <a:rPr lang="fr-CH" dirty="0" err="1" smtClean="0"/>
              <a:t>Mean</a:t>
            </a:r>
            <a:r>
              <a:rPr lang="fr-CH" dirty="0" smtClean="0"/>
              <a:t> Field</a:t>
            </a:r>
            <a:endParaRPr lang="fr-CH" dirty="0"/>
          </a:p>
        </p:txBody>
      </p:sp>
      <p:pic>
        <p:nvPicPr>
          <p:cNvPr id="962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" y="1295400"/>
            <a:ext cx="4351337" cy="3263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dirty="0" err="1" smtClean="0"/>
              <a:t>Rescale</a:t>
            </a:r>
            <a:r>
              <a:rPr lang="fr-CH" dirty="0" smtClean="0"/>
              <a:t> time </a:t>
            </a:r>
            <a:r>
              <a:rPr lang="fr-CH" dirty="0" err="1" smtClean="0"/>
              <a:t>such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one time </a:t>
            </a:r>
            <a:r>
              <a:rPr lang="fr-CH" dirty="0" err="1" smtClean="0"/>
              <a:t>step</a:t>
            </a:r>
            <a:r>
              <a:rPr lang="fr-CH" dirty="0" smtClean="0"/>
              <a:t> = 1/N</a:t>
            </a:r>
          </a:p>
          <a:p>
            <a:endParaRPr lang="fr-CH" dirty="0" smtClean="0"/>
          </a:p>
          <a:p>
            <a:r>
              <a:rPr lang="fr-CH" dirty="0" err="1" smtClean="0"/>
              <a:t>Number</a:t>
            </a:r>
            <a:r>
              <a:rPr lang="fr-CH" dirty="0" smtClean="0"/>
              <a:t> of transitions per time </a:t>
            </a:r>
            <a:r>
              <a:rPr lang="fr-CH" dirty="0" err="1" smtClean="0"/>
              <a:t>step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bounded</a:t>
            </a:r>
            <a:r>
              <a:rPr lang="fr-CH" dirty="0" smtClean="0"/>
              <a:t> by 2, </a:t>
            </a:r>
            <a:r>
              <a:rPr lang="fr-CH" dirty="0" err="1" smtClean="0"/>
              <a:t>therefore</a:t>
            </a:r>
            <a:r>
              <a:rPr lang="fr-CH" dirty="0" smtClean="0"/>
              <a:t> </a:t>
            </a:r>
            <a:r>
              <a:rPr lang="fr-CH" dirty="0" err="1" smtClean="0"/>
              <a:t>there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convergence to </a:t>
            </a:r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800600"/>
            <a:ext cx="4886325" cy="171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0"/>
            <a:ext cx="8785225" cy="1143000"/>
          </a:xfrm>
        </p:spPr>
        <p:txBody>
          <a:bodyPr/>
          <a:lstStyle/>
          <a:p>
            <a:r>
              <a:rPr lang="fr-CH" sz="3200" dirty="0" err="1" smtClean="0"/>
              <a:t>Discrete</a:t>
            </a:r>
            <a:r>
              <a:rPr lang="fr-CH" sz="3200" dirty="0" smtClean="0"/>
              <a:t> Time, </a:t>
            </a:r>
            <a:r>
              <a:rPr lang="fr-CH" sz="3200" dirty="0" err="1" smtClean="0"/>
              <a:t>Enumerable</a:t>
            </a:r>
            <a:r>
              <a:rPr lang="fr-CH" sz="3200" dirty="0" smtClean="0"/>
              <a:t> State </a:t>
            </a:r>
            <a:r>
              <a:rPr lang="fr-CH" sz="3200" dirty="0" err="1" smtClean="0"/>
              <a:t>Space</a:t>
            </a:r>
            <a:r>
              <a:rPr lang="fr-CH" sz="3200" dirty="0" smtClean="0"/>
              <a:t> per Object</a:t>
            </a:r>
            <a:endParaRPr lang="fr-C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2400" dirty="0" smtClean="0"/>
              <a:t>State </a:t>
            </a:r>
            <a:r>
              <a:rPr lang="fr-CH" sz="2400" dirty="0" err="1" smtClean="0"/>
              <a:t>space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</a:t>
            </a:r>
            <a:r>
              <a:rPr lang="fr-CH" sz="2400" dirty="0" err="1" smtClean="0"/>
              <a:t>enumerable</a:t>
            </a:r>
            <a:r>
              <a:rPr lang="fr-CH" sz="2400" dirty="0" smtClean="0"/>
              <a:t> </a:t>
            </a:r>
            <a:r>
              <a:rPr lang="fr-CH" sz="2400" dirty="0" err="1" smtClean="0"/>
              <a:t>with</a:t>
            </a:r>
            <a:r>
              <a:rPr lang="fr-CH" sz="2400" dirty="0" smtClean="0"/>
              <a:t> </a:t>
            </a:r>
            <a:r>
              <a:rPr lang="fr-CH" sz="2400" dirty="0" err="1" smtClean="0"/>
              <a:t>discrete</a:t>
            </a:r>
            <a:r>
              <a:rPr lang="fr-CH" sz="2400" dirty="0" smtClean="0"/>
              <a:t> </a:t>
            </a:r>
            <a:r>
              <a:rPr lang="fr-CH" sz="2400" dirty="0" err="1" smtClean="0"/>
              <a:t>topology</a:t>
            </a:r>
            <a:r>
              <a:rPr lang="fr-CH" sz="2400" dirty="0" smtClean="0"/>
              <a:t>, </a:t>
            </a:r>
            <a:r>
              <a:rPr lang="fr-CH" sz="2400" dirty="0" err="1" smtClean="0"/>
              <a:t>perhaps</a:t>
            </a:r>
            <a:r>
              <a:rPr lang="fr-CH" sz="2400" dirty="0" smtClean="0"/>
              <a:t> </a:t>
            </a:r>
            <a:r>
              <a:rPr lang="fr-CH" sz="2400" dirty="0" err="1" smtClean="0"/>
              <a:t>infinite</a:t>
            </a:r>
            <a:r>
              <a:rPr lang="fr-CH" sz="2400" dirty="0" smtClean="0"/>
              <a:t>; </a:t>
            </a:r>
            <a:r>
              <a:rPr lang="fr-CH" sz="2400" dirty="0" err="1" smtClean="0"/>
              <a:t>with</a:t>
            </a:r>
            <a:r>
              <a:rPr lang="fr-CH" sz="2400" dirty="0" smtClean="0"/>
              <a:t> a </a:t>
            </a:r>
            <a:r>
              <a:rPr lang="fr-CH" sz="2400" dirty="0" err="1" smtClean="0"/>
              <a:t>fast</a:t>
            </a:r>
            <a:r>
              <a:rPr lang="fr-CH" sz="2400" dirty="0" smtClean="0"/>
              <a:t> </a:t>
            </a:r>
            <a:r>
              <a:rPr lang="fr-CH" sz="2400" dirty="0" err="1" smtClean="0"/>
              <a:t>resource</a:t>
            </a: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endParaRPr lang="fr-CH" sz="2400" dirty="0" smtClean="0"/>
          </a:p>
          <a:p>
            <a:r>
              <a:rPr lang="fr-CH" sz="2400" dirty="0" err="1" smtClean="0"/>
              <a:t>Essentially</a:t>
            </a:r>
            <a:r>
              <a:rPr lang="fr-CH" sz="2400" dirty="0" smtClean="0"/>
              <a:t> : </a:t>
            </a:r>
            <a:r>
              <a:rPr lang="fr-CH" sz="2400" dirty="0" err="1" smtClean="0"/>
              <a:t>same</a:t>
            </a:r>
            <a:r>
              <a:rPr lang="fr-CH" sz="2400" dirty="0" smtClean="0"/>
              <a:t> as </a:t>
            </a:r>
            <a:r>
              <a:rPr lang="fr-CH" sz="2400" dirty="0" err="1" smtClean="0"/>
              <a:t>previous</a:t>
            </a:r>
            <a:r>
              <a:rPr lang="fr-CH" sz="2400" dirty="0" smtClean="0"/>
              <a:t> plus </a:t>
            </a:r>
            <a:r>
              <a:rPr lang="fr-CH" sz="2400" dirty="0" err="1" smtClean="0"/>
              <a:t>exchangeability</a:t>
            </a:r>
            <a:r>
              <a:rPr lang="fr-CH" sz="2400" dirty="0" smtClean="0"/>
              <a:t> </a:t>
            </a:r>
            <a:r>
              <a:rPr lang="fr-CH" sz="2400" dirty="0" err="1" smtClean="0"/>
              <a:t>at</a:t>
            </a:r>
            <a:r>
              <a:rPr lang="fr-CH" sz="2400" dirty="0" smtClean="0"/>
              <a:t> time 0</a:t>
            </a:r>
          </a:p>
          <a:p>
            <a:endParaRPr lang="fr-CH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1981200"/>
            <a:ext cx="79819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Discrete</a:t>
            </a:r>
            <a:r>
              <a:rPr lang="fr-CH" dirty="0" smtClean="0"/>
              <a:t> Time, </a:t>
            </a:r>
            <a:r>
              <a:rPr lang="fr-CH" dirty="0" err="1" smtClean="0"/>
              <a:t>Discrete</a:t>
            </a:r>
            <a:r>
              <a:rPr lang="fr-CH" dirty="0" smtClean="0"/>
              <a:t> Time </a:t>
            </a:r>
            <a:r>
              <a:rPr lang="fr-CH" dirty="0" err="1" smtClean="0"/>
              <a:t>Limit</a:t>
            </a:r>
            <a:endParaRPr lang="fr-CH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388" y="914400"/>
            <a:ext cx="8856662" cy="5827713"/>
          </a:xfrm>
        </p:spPr>
        <p:txBody>
          <a:bodyPr/>
          <a:lstStyle/>
          <a:p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</a:t>
            </a:r>
            <a:r>
              <a:rPr lang="fr-CH" dirty="0" err="1" smtClean="0"/>
              <a:t>limit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in </a:t>
            </a:r>
            <a:r>
              <a:rPr lang="fr-CH" dirty="0" err="1" smtClean="0"/>
              <a:t>discrete</a:t>
            </a:r>
            <a:r>
              <a:rPr lang="fr-CH" dirty="0" smtClean="0"/>
              <a:t> time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509713"/>
            <a:ext cx="86582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Continuous</a:t>
            </a:r>
            <a:r>
              <a:rPr lang="fr-CH" dirty="0" smtClean="0"/>
              <a:t> Time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« </a:t>
            </a:r>
            <a:r>
              <a:rPr lang="fr-CH" dirty="0" err="1" smtClean="0"/>
              <a:t>Kurtz’s</a:t>
            </a:r>
            <a:r>
              <a:rPr lang="fr-CH" dirty="0" smtClean="0"/>
              <a:t> </a:t>
            </a:r>
            <a:r>
              <a:rPr lang="fr-CH" dirty="0" err="1" smtClean="0"/>
              <a:t>theorem</a:t>
            </a:r>
            <a:r>
              <a:rPr lang="fr-CH" dirty="0" smtClean="0"/>
              <a:t> » </a:t>
            </a:r>
            <a:r>
              <a:rPr lang="fr-CH" dirty="0" err="1" smtClean="0"/>
              <a:t>also</a:t>
            </a:r>
            <a:r>
              <a:rPr lang="fr-CH" dirty="0" smtClean="0"/>
              <a:t> </a:t>
            </a:r>
            <a:r>
              <a:rPr lang="fr-CH" dirty="0" err="1" smtClean="0"/>
              <a:t>holds</a:t>
            </a:r>
            <a:r>
              <a:rPr lang="fr-CH" dirty="0" smtClean="0"/>
              <a:t> in </a:t>
            </a:r>
            <a:r>
              <a:rPr lang="fr-CH" dirty="0" err="1" smtClean="0"/>
              <a:t>continuous</a:t>
            </a:r>
            <a:r>
              <a:rPr lang="fr-CH" dirty="0" smtClean="0"/>
              <a:t> time (</a:t>
            </a:r>
            <a:r>
              <a:rPr lang="fr-CH" dirty="0" err="1" smtClean="0"/>
              <a:t>finite</a:t>
            </a:r>
            <a:r>
              <a:rPr lang="fr-CH" dirty="0" smtClean="0"/>
              <a:t> state </a:t>
            </a:r>
            <a:r>
              <a:rPr lang="fr-CH" dirty="0" err="1" smtClean="0"/>
              <a:t>space</a:t>
            </a:r>
            <a:r>
              <a:rPr lang="fr-CH" dirty="0" smtClean="0"/>
              <a:t>)</a:t>
            </a:r>
          </a:p>
          <a:p>
            <a:r>
              <a:rPr lang="fr-CH" dirty="0" smtClean="0"/>
              <a:t>Graham and </a:t>
            </a:r>
            <a:r>
              <a:rPr lang="fr-CH" dirty="0" err="1" smtClean="0"/>
              <a:t>Méléard</a:t>
            </a:r>
            <a:r>
              <a:rPr lang="fr-CH" dirty="0" smtClean="0"/>
              <a:t>: A </a:t>
            </a:r>
            <a:r>
              <a:rPr lang="fr-CH" dirty="0" err="1" smtClean="0"/>
              <a:t>generic</a:t>
            </a:r>
            <a:r>
              <a:rPr lang="fr-CH" dirty="0" smtClean="0"/>
              <a:t> </a:t>
            </a:r>
            <a:r>
              <a:rPr lang="fr-CH" dirty="0" err="1" smtClean="0"/>
              <a:t>result</a:t>
            </a:r>
            <a:r>
              <a:rPr lang="fr-CH" dirty="0" smtClean="0"/>
              <a:t> for </a:t>
            </a:r>
            <a:r>
              <a:rPr lang="fr-CH" b="1" dirty="0" err="1" smtClean="0">
                <a:solidFill>
                  <a:srgbClr val="FF0000"/>
                </a:solidFill>
              </a:rPr>
              <a:t>general</a:t>
            </a:r>
            <a:r>
              <a:rPr lang="fr-CH" dirty="0" smtClean="0"/>
              <a:t> state </a:t>
            </a:r>
            <a:r>
              <a:rPr lang="fr-CH" dirty="0" err="1" smtClean="0"/>
              <a:t>space</a:t>
            </a:r>
            <a:r>
              <a:rPr lang="fr-CH" dirty="0" smtClean="0"/>
              <a:t> (in </a:t>
            </a:r>
            <a:r>
              <a:rPr lang="fr-CH" dirty="0" err="1" smtClean="0"/>
              <a:t>particular</a:t>
            </a:r>
            <a:r>
              <a:rPr lang="fr-CH" dirty="0" smtClean="0"/>
              <a:t> non </a:t>
            </a:r>
            <a:r>
              <a:rPr lang="fr-CH" dirty="0" err="1" smtClean="0"/>
              <a:t>enumerable</a:t>
            </a:r>
            <a:r>
              <a:rPr lang="fr-CH" dirty="0" smtClean="0"/>
              <a:t>).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1950" y="2133600"/>
            <a:ext cx="8782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Age of </a:t>
            </a:r>
            <a:r>
              <a:rPr lang="fr-CH" dirty="0" err="1" smtClean="0"/>
              <a:t>Gossip</a:t>
            </a:r>
            <a:endParaRPr lang="fr-CH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dirty="0" err="1" smtClean="0"/>
              <a:t>Every</a:t>
            </a:r>
            <a:r>
              <a:rPr lang="fr-CH" dirty="0" smtClean="0"/>
              <a:t> taxi has a state</a:t>
            </a:r>
          </a:p>
          <a:p>
            <a:pPr lvl="1"/>
            <a:r>
              <a:rPr lang="fr-CH" dirty="0" smtClean="0"/>
              <a:t>Position in area c = 0 … 16</a:t>
            </a:r>
          </a:p>
          <a:p>
            <a:pPr lvl="1"/>
            <a:r>
              <a:rPr lang="fr-CH" dirty="0" smtClean="0"/>
              <a:t>Age of last </a:t>
            </a:r>
            <a:r>
              <a:rPr lang="fr-CH" dirty="0" err="1" smtClean="0"/>
              <a:t>received</a:t>
            </a:r>
            <a:r>
              <a:rPr lang="fr-CH" dirty="0" smtClean="0"/>
              <a:t> information</a:t>
            </a:r>
          </a:p>
          <a:p>
            <a:pPr lvl="1"/>
            <a:endParaRPr lang="fr-CH" dirty="0" smtClean="0"/>
          </a:p>
          <a:p>
            <a:pPr lvl="1">
              <a:buNone/>
            </a:pPr>
            <a:endParaRPr lang="fr-CH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83125" y="838200"/>
            <a:ext cx="4352925" cy="5903913"/>
          </a:xfrm>
        </p:spPr>
        <p:txBody>
          <a:bodyPr/>
          <a:lstStyle/>
          <a:p>
            <a:r>
              <a:rPr lang="fr-CH" dirty="0" smtClean="0"/>
              <a:t>[Graham and </a:t>
            </a:r>
            <a:r>
              <a:rPr lang="fr-CH" dirty="0" err="1" smtClean="0"/>
              <a:t>Méléard</a:t>
            </a:r>
            <a:r>
              <a:rPr lang="fr-CH" dirty="0" smtClean="0"/>
              <a:t> 1997] </a:t>
            </a:r>
            <a:r>
              <a:rPr lang="fr-CH" dirty="0" err="1" smtClean="0"/>
              <a:t>applies</a:t>
            </a:r>
            <a:r>
              <a:rPr lang="fr-CH" dirty="0" smtClean="0"/>
              <a:t>, i.e. </a:t>
            </a:r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convergence </a:t>
            </a:r>
            <a:r>
              <a:rPr lang="fr-CH" dirty="0" err="1" smtClean="0"/>
              <a:t>occurs</a:t>
            </a:r>
            <a:r>
              <a:rPr lang="fr-CH" dirty="0" smtClean="0"/>
              <a:t> for </a:t>
            </a:r>
            <a:r>
              <a:rPr lang="fr-CH" dirty="0" err="1" smtClean="0"/>
              <a:t>iid</a:t>
            </a:r>
            <a:r>
              <a:rPr lang="fr-CH" dirty="0" smtClean="0"/>
              <a:t> initial conditions</a:t>
            </a:r>
          </a:p>
          <a:p>
            <a:r>
              <a:rPr lang="fr-CH" dirty="0" smtClean="0"/>
              <a:t>[</a:t>
            </a:r>
            <a:r>
              <a:rPr lang="fr-CH" dirty="0" err="1" smtClean="0"/>
              <a:t>Chaintreau</a:t>
            </a:r>
            <a:r>
              <a:rPr lang="fr-CH" dirty="0" smtClean="0"/>
              <a:t> et al.(2009)</a:t>
            </a:r>
            <a:r>
              <a:rPr lang="fr-CH" dirty="0" err="1" smtClean="0"/>
              <a:t>Chaintreau</a:t>
            </a:r>
            <a:r>
              <a:rPr lang="fr-CH" dirty="0" smtClean="0"/>
              <a:t>, Le </a:t>
            </a:r>
            <a:r>
              <a:rPr lang="fr-CH" dirty="0" err="1" smtClean="0"/>
              <a:t>Boudec</a:t>
            </a:r>
            <a:r>
              <a:rPr lang="fr-CH" dirty="0" smtClean="0"/>
              <a:t>, and </a:t>
            </a:r>
            <a:r>
              <a:rPr lang="fr-CH" dirty="0" err="1" smtClean="0"/>
              <a:t>Ristanovic</a:t>
            </a:r>
            <a:r>
              <a:rPr lang="fr-CH" dirty="0" smtClean="0"/>
              <a:t>] shows more, i.e. </a:t>
            </a:r>
            <a:r>
              <a:rPr lang="fr-CH" dirty="0" err="1" smtClean="0"/>
              <a:t>weak</a:t>
            </a:r>
            <a:r>
              <a:rPr lang="fr-CH" dirty="0" smtClean="0"/>
              <a:t> convergence of initial condition </a:t>
            </a:r>
            <a:r>
              <a:rPr lang="fr-CH" dirty="0" err="1" smtClean="0"/>
              <a:t>suffices</a:t>
            </a:r>
            <a:endParaRPr lang="fr-CH" dirty="0" smtClean="0"/>
          </a:p>
          <a:p>
            <a:r>
              <a:rPr lang="fr-CH" dirty="0" smtClean="0"/>
              <a:t>Important for non </a:t>
            </a:r>
            <a:r>
              <a:rPr lang="fr-CH" dirty="0" err="1" smtClean="0"/>
              <a:t>stationary</a:t>
            </a:r>
            <a:r>
              <a:rPr lang="fr-CH" dirty="0" smtClean="0"/>
              <a:t> cases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23C6DE4A-D682-42DE-A571-76433C3DB22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1" name="Picture 8" descr="SF_16class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99B3CC"/>
              </a:clrFrom>
              <a:clrTo>
                <a:srgbClr val="99B3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285992"/>
            <a:ext cx="30353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0100" y="3505200"/>
            <a:ext cx="58039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</a:t>
            </a:r>
            <a:r>
              <a:rPr lang="fr-CH" dirty="0" err="1" smtClean="0"/>
              <a:t>Bounded</a:t>
            </a:r>
            <a:r>
              <a:rPr lang="fr-CH" dirty="0" smtClean="0"/>
              <a:t> Confidence Model</a:t>
            </a:r>
            <a:endParaRPr lang="fr-C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7338" y="762000"/>
            <a:ext cx="8856662" cy="5689600"/>
          </a:xfrm>
        </p:spPr>
        <p:txBody>
          <a:bodyPr/>
          <a:lstStyle/>
          <a:p>
            <a:r>
              <a:rPr lang="fr-CH" dirty="0" err="1" smtClean="0"/>
              <a:t>Introduced</a:t>
            </a:r>
            <a:r>
              <a:rPr lang="fr-CH" dirty="0" smtClean="0"/>
              <a:t> in [</a:t>
            </a:r>
            <a:r>
              <a:rPr lang="fr-CH" dirty="0" err="1" smtClean="0"/>
              <a:t>Deffuant</a:t>
            </a:r>
            <a:r>
              <a:rPr lang="fr-CH" dirty="0" smtClean="0"/>
              <a:t> et al (2000)], </a:t>
            </a:r>
            <a:r>
              <a:rPr lang="fr-CH" dirty="0" err="1" smtClean="0"/>
              <a:t>used</a:t>
            </a:r>
            <a:r>
              <a:rPr lang="fr-CH" dirty="0" smtClean="0"/>
              <a:t> in mobile networks in [</a:t>
            </a:r>
            <a:r>
              <a:rPr lang="fr-CH" dirty="0" err="1" smtClean="0"/>
              <a:t>Buchegger</a:t>
            </a:r>
            <a:r>
              <a:rPr lang="fr-CH" dirty="0" smtClean="0"/>
              <a:t> and Le </a:t>
            </a:r>
            <a:r>
              <a:rPr lang="fr-CH" dirty="0" err="1" smtClean="0"/>
              <a:t>Boudec</a:t>
            </a:r>
            <a:r>
              <a:rPr lang="fr-CH" dirty="0" smtClean="0"/>
              <a:t> 2002]; Proof of convergence to </a:t>
            </a:r>
            <a:r>
              <a:rPr lang="fr-CH" dirty="0" err="1" smtClean="0"/>
              <a:t>Mean</a:t>
            </a:r>
            <a:r>
              <a:rPr lang="fr-CH" dirty="0" smtClean="0"/>
              <a:t> Field in [Gomez, Graham, Le </a:t>
            </a:r>
            <a:r>
              <a:rPr lang="fr-CH" dirty="0" err="1" smtClean="0"/>
              <a:t>Boudec</a:t>
            </a:r>
            <a:r>
              <a:rPr lang="fr-CH" dirty="0" smtClean="0"/>
              <a:t> 2010]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935"/>
          <a:stretch>
            <a:fillRect/>
          </a:stretch>
        </p:blipFill>
        <p:spPr bwMode="auto">
          <a:xfrm>
            <a:off x="2819400" y="2590800"/>
            <a:ext cx="6523882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905000"/>
            <a:ext cx="3212327" cy="4839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PDF of </a:t>
            </a:r>
            <a:r>
              <a:rPr lang="fr-CH" dirty="0" err="1" smtClean="0"/>
              <a:t>Mean</a:t>
            </a:r>
            <a:r>
              <a:rPr lang="fr-CH" dirty="0" smtClean="0"/>
              <a:t> Field </a:t>
            </a:r>
            <a:r>
              <a:rPr lang="fr-CH" dirty="0" err="1" smtClean="0"/>
              <a:t>Limit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49"/>
          <a:stretch>
            <a:fillRect/>
          </a:stretch>
        </p:blipFill>
        <p:spPr bwMode="auto">
          <a:xfrm>
            <a:off x="0" y="1219200"/>
            <a:ext cx="89916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Is There Convergence to </a:t>
            </a:r>
            <a:r>
              <a:rPr lang="fr-CH" dirty="0" err="1" smtClean="0"/>
              <a:t>Mean</a:t>
            </a:r>
            <a:r>
              <a:rPr lang="fr-CH" dirty="0" smtClean="0"/>
              <a:t> Field ?</a:t>
            </a:r>
            <a:endParaRPr lang="fr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dirty="0" err="1" smtClean="0"/>
              <a:t>Yes</a:t>
            </a:r>
            <a:r>
              <a:rPr lang="fr-CH" dirty="0" smtClean="0"/>
              <a:t> for the </a:t>
            </a:r>
            <a:r>
              <a:rPr lang="fr-CH" dirty="0" err="1" smtClean="0"/>
              <a:t>discretized</a:t>
            </a:r>
            <a:r>
              <a:rPr lang="fr-CH" dirty="0" smtClean="0"/>
              <a:t> version of the </a:t>
            </a:r>
            <a:r>
              <a:rPr lang="fr-CH" dirty="0" err="1" smtClean="0"/>
              <a:t>problem</a:t>
            </a:r>
            <a:r>
              <a:rPr lang="fr-CH" dirty="0" smtClean="0"/>
              <a:t/>
            </a:r>
            <a:br>
              <a:rPr lang="fr-CH" dirty="0" smtClean="0"/>
            </a:br>
            <a:endParaRPr lang="fr-CH" dirty="0" smtClean="0"/>
          </a:p>
          <a:p>
            <a:pPr lvl="1"/>
            <a:r>
              <a:rPr lang="fr-CH" dirty="0" smtClean="0"/>
              <a:t>Replace ratings in [0,1] by  </a:t>
            </a:r>
            <a:r>
              <a:rPr lang="fr-CH" dirty="0" err="1" smtClean="0"/>
              <a:t>fixed</a:t>
            </a:r>
            <a:r>
              <a:rPr lang="fr-CH" dirty="0" smtClean="0"/>
              <a:t> point real </a:t>
            </a:r>
            <a:r>
              <a:rPr lang="fr-CH" dirty="0" err="1" smtClean="0"/>
              <a:t>nombers</a:t>
            </a:r>
            <a:r>
              <a:rPr lang="fr-CH" dirty="0" smtClean="0"/>
              <a:t> on d </a:t>
            </a:r>
            <a:r>
              <a:rPr lang="fr-CH" dirty="0" err="1" smtClean="0"/>
              <a:t>decimal</a:t>
            </a:r>
            <a:r>
              <a:rPr lang="fr-CH" dirty="0" smtClean="0"/>
              <a:t> places</a:t>
            </a:r>
          </a:p>
          <a:p>
            <a:pPr lvl="1"/>
            <a:r>
              <a:rPr lang="fr-CH" dirty="0" err="1" smtClean="0"/>
              <a:t>Generic</a:t>
            </a:r>
            <a:r>
              <a:rPr lang="fr-CH" dirty="0" smtClean="0"/>
              <a:t> </a:t>
            </a:r>
            <a:r>
              <a:rPr lang="fr-CH" dirty="0" err="1" smtClean="0"/>
              <a:t>result</a:t>
            </a:r>
            <a:r>
              <a:rPr lang="fr-CH" dirty="0" smtClean="0"/>
              <a:t> </a:t>
            </a:r>
            <a:r>
              <a:rPr lang="fr-CH" dirty="0" err="1" smtClean="0"/>
              <a:t>says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convergence </a:t>
            </a:r>
            <a:r>
              <a:rPr lang="fr-CH" dirty="0" err="1" smtClean="0"/>
              <a:t>holds</a:t>
            </a:r>
            <a:r>
              <a:rPr lang="fr-CH" dirty="0" smtClean="0"/>
              <a:t> (use [</a:t>
            </a:r>
            <a:r>
              <a:rPr lang="fr-CH" dirty="0" err="1" smtClean="0"/>
              <a:t>Benaim</a:t>
            </a:r>
            <a:r>
              <a:rPr lang="fr-CH" dirty="0" smtClean="0"/>
              <a:t> Le </a:t>
            </a:r>
            <a:r>
              <a:rPr lang="fr-CH" dirty="0" err="1" smtClean="0"/>
              <a:t>Boudec</a:t>
            </a:r>
            <a:r>
              <a:rPr lang="fr-CH" dirty="0" smtClean="0"/>
              <a:t> 2008], the </a:t>
            </a:r>
            <a:r>
              <a:rPr lang="fr-CH" dirty="0" err="1" smtClean="0"/>
              <a:t>number</a:t>
            </a:r>
            <a:r>
              <a:rPr lang="fr-CH" dirty="0" smtClean="0"/>
              <a:t> of meetings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upper</a:t>
            </a:r>
            <a:r>
              <a:rPr lang="fr-CH" dirty="0" smtClean="0"/>
              <a:t> </a:t>
            </a:r>
            <a:r>
              <a:rPr lang="fr-CH" dirty="0" err="1" smtClean="0"/>
              <a:t>bounded</a:t>
            </a:r>
            <a:r>
              <a:rPr lang="fr-CH" dirty="0" smtClean="0"/>
              <a:t> by a constant, </a:t>
            </a:r>
            <a:r>
              <a:rPr lang="fr-CH" dirty="0" err="1" smtClean="0"/>
              <a:t>here</a:t>
            </a:r>
            <a:r>
              <a:rPr lang="fr-CH" dirty="0" smtClean="0"/>
              <a:t> 2).</a:t>
            </a:r>
          </a:p>
          <a:p>
            <a:pPr lvl="1"/>
            <a:r>
              <a:rPr lang="fr-CH" dirty="0" smtClean="0"/>
              <a:t>There </a:t>
            </a:r>
            <a:r>
              <a:rPr lang="fr-CH" dirty="0" err="1" smtClean="0"/>
              <a:t>is</a:t>
            </a:r>
            <a:r>
              <a:rPr lang="fr-CH" dirty="0" smtClean="0"/>
              <a:t> convergence for </a:t>
            </a:r>
            <a:r>
              <a:rPr lang="fr-CH" dirty="0" err="1" smtClean="0"/>
              <a:t>any</a:t>
            </a:r>
            <a:r>
              <a:rPr lang="fr-CH" dirty="0" smtClean="0"/>
              <a:t> initial condition </a:t>
            </a:r>
            <a:r>
              <a:rPr lang="fr-CH" dirty="0" err="1" smtClean="0"/>
              <a:t>such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br>
              <a:rPr lang="fr-CH" dirty="0" smtClean="0"/>
            </a:br>
            <a:r>
              <a:rPr lang="fr-CH" dirty="0" smtClean="0"/>
              <a:t>M</a:t>
            </a:r>
            <a:r>
              <a:rPr lang="fr-CH" baseline="30000" dirty="0" smtClean="0"/>
              <a:t>N</a:t>
            </a:r>
            <a:r>
              <a:rPr lang="fr-CH" dirty="0" smtClean="0"/>
              <a:t>(0) -&gt; m</a:t>
            </a:r>
            <a:r>
              <a:rPr lang="fr-CH" baseline="-25000" dirty="0" smtClean="0"/>
              <a:t>0 </a:t>
            </a:r>
            <a:br>
              <a:rPr lang="fr-CH" baseline="-25000" dirty="0" smtClean="0"/>
            </a:br>
            <a:endParaRPr lang="fr-CH" baseline="-25000" dirty="0" smtClean="0"/>
          </a:p>
          <a:p>
            <a:pPr lvl="1">
              <a:buNone/>
            </a:pPr>
            <a:endParaRPr lang="fr-CH" baseline="-25000" dirty="0" smtClean="0"/>
          </a:p>
          <a:p>
            <a:r>
              <a:rPr lang="fr-CH" dirty="0" smtClean="0"/>
              <a:t>This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what</a:t>
            </a:r>
            <a:r>
              <a:rPr lang="fr-CH" dirty="0" smtClean="0"/>
              <a:t> </a:t>
            </a:r>
            <a:r>
              <a:rPr lang="fr-CH" dirty="0" err="1" smtClean="0"/>
              <a:t>any</a:t>
            </a:r>
            <a:r>
              <a:rPr lang="fr-CH" dirty="0" smtClean="0"/>
              <a:t> simulation </a:t>
            </a:r>
            <a:r>
              <a:rPr lang="fr-CH" dirty="0" err="1" smtClean="0"/>
              <a:t>implements</a:t>
            </a:r>
            <a:endParaRPr lang="fr-CH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0D4A53C5-72DC-4F28-88A1-5B68A367649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143000"/>
            <a:ext cx="3212327" cy="4839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Is There Convergence to </a:t>
            </a:r>
            <a:r>
              <a:rPr lang="fr-CH" dirty="0" err="1" smtClean="0"/>
              <a:t>Mean</a:t>
            </a:r>
            <a:r>
              <a:rPr lang="fr-CH" dirty="0" smtClean="0"/>
              <a:t> Field ?</a:t>
            </a:r>
            <a:endParaRPr lang="fr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351337" cy="1766887"/>
          </a:xfrm>
        </p:spPr>
        <p:txBody>
          <a:bodyPr/>
          <a:lstStyle/>
          <a:p>
            <a:r>
              <a:rPr lang="fr-CH" dirty="0" smtClean="0"/>
              <a:t>There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no </a:t>
            </a:r>
            <a:r>
              <a:rPr lang="fr-CH" dirty="0" err="1" smtClean="0"/>
              <a:t>similar</a:t>
            </a:r>
            <a:r>
              <a:rPr lang="fr-CH" dirty="0" smtClean="0"/>
              <a:t> </a:t>
            </a:r>
            <a:r>
              <a:rPr lang="fr-CH" dirty="0" err="1" smtClean="0"/>
              <a:t>result</a:t>
            </a:r>
            <a:r>
              <a:rPr lang="fr-CH" dirty="0" smtClean="0"/>
              <a:t> for the real version of the </a:t>
            </a:r>
            <a:r>
              <a:rPr lang="fr-CH" dirty="0" err="1" smtClean="0"/>
              <a:t>problem</a:t>
            </a:r>
            <a:endParaRPr lang="fr-CH" dirty="0" smtClean="0"/>
          </a:p>
          <a:p>
            <a:pPr lvl="1"/>
            <a:r>
              <a:rPr lang="fr-CH" dirty="0" smtClean="0"/>
              <a:t> </a:t>
            </a:r>
            <a:r>
              <a:rPr lang="fr-CH" dirty="0" err="1" smtClean="0"/>
              <a:t>Counter</a:t>
            </a:r>
            <a:r>
              <a:rPr lang="fr-CH" dirty="0" smtClean="0"/>
              <a:t> </a:t>
            </a:r>
            <a:r>
              <a:rPr lang="fr-CH" dirty="0" err="1" smtClean="0"/>
              <a:t>Example</a:t>
            </a:r>
            <a:r>
              <a:rPr lang="fr-CH" dirty="0" smtClean="0"/>
              <a:t>: M</a:t>
            </a:r>
            <a:r>
              <a:rPr lang="fr-CH" baseline="30000" dirty="0" smtClean="0"/>
              <a:t>N</a:t>
            </a:r>
            <a:r>
              <a:rPr lang="fr-CH" dirty="0" smtClean="0"/>
              <a:t>(0) -&gt; m(0)</a:t>
            </a:r>
            <a:r>
              <a:rPr lang="fr-CH" baseline="-25000" dirty="0" smtClean="0"/>
              <a:t> </a:t>
            </a:r>
            <a:r>
              <a:rPr lang="fr-CH" dirty="0" smtClean="0"/>
              <a:t>(in the </a:t>
            </a:r>
            <a:r>
              <a:rPr lang="fr-CH" dirty="0" err="1" smtClean="0"/>
              <a:t>weak</a:t>
            </a:r>
            <a:r>
              <a:rPr lang="fr-CH" dirty="0" smtClean="0"/>
              <a:t> </a:t>
            </a:r>
            <a:r>
              <a:rPr lang="fr-CH" dirty="0" err="1" smtClean="0"/>
              <a:t>topology</a:t>
            </a:r>
            <a:r>
              <a:rPr lang="fr-CH" dirty="0" smtClean="0"/>
              <a:t>) but M</a:t>
            </a:r>
            <a:r>
              <a:rPr lang="fr-CH" baseline="30000" dirty="0" smtClean="0"/>
              <a:t>N</a:t>
            </a:r>
            <a:r>
              <a:rPr lang="fr-CH" dirty="0" smtClean="0"/>
              <a:t>(t) </a:t>
            </a:r>
            <a:r>
              <a:rPr lang="fr-CH" dirty="0" err="1" smtClean="0"/>
              <a:t>does</a:t>
            </a:r>
            <a:r>
              <a:rPr lang="fr-CH" dirty="0" smtClean="0"/>
              <a:t> not converge to m(t)</a:t>
            </a:r>
            <a:r>
              <a:rPr lang="fr-CH" baseline="-25000" dirty="0" smtClean="0"/>
              <a:t>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352925" cy="1690687"/>
          </a:xfrm>
        </p:spPr>
        <p:txBody>
          <a:bodyPr/>
          <a:lstStyle/>
          <a:p>
            <a:r>
              <a:rPr lang="fr-CH" dirty="0" smtClean="0"/>
              <a:t>There </a:t>
            </a:r>
            <a:r>
              <a:rPr lang="fr-CH" dirty="0" err="1" smtClean="0"/>
              <a:t>is</a:t>
            </a:r>
            <a:r>
              <a:rPr lang="fr-CH" dirty="0" smtClean="0"/>
              <a:t> convergence to </a:t>
            </a:r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if initial condition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iid</a:t>
            </a:r>
            <a:r>
              <a:rPr lang="fr-CH" dirty="0" smtClean="0"/>
              <a:t> </a:t>
            </a:r>
            <a:r>
              <a:rPr lang="fr-CH" dirty="0" err="1" smtClean="0"/>
              <a:t>from</a:t>
            </a:r>
            <a:r>
              <a:rPr lang="fr-CH" dirty="0" smtClean="0"/>
              <a:t> m</a:t>
            </a:r>
            <a:r>
              <a:rPr lang="fr-CH" baseline="-25000" dirty="0" smtClean="0"/>
              <a:t>0</a:t>
            </a:r>
            <a:br>
              <a:rPr lang="fr-CH" baseline="-25000" dirty="0" smtClean="0"/>
            </a:br>
            <a:r>
              <a:rPr lang="fr-CH" dirty="0" smtClean="0"/>
              <a:t>[Gomez et al, 2010]</a:t>
            </a:r>
            <a:endParaRPr lang="fr-CH" baseline="-250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0D4A53C5-72DC-4F28-88A1-5B68A367649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990600" y="2971800"/>
            <a:ext cx="7119352" cy="2971800"/>
            <a:chOff x="990600" y="2971800"/>
            <a:chExt cx="7119352" cy="2971800"/>
          </a:xfrm>
        </p:grpSpPr>
        <p:sp>
          <p:nvSpPr>
            <p:cNvPr id="56" name="Freeform 55"/>
            <p:cNvSpPr/>
            <p:nvPr/>
          </p:nvSpPr>
          <p:spPr bwMode="auto">
            <a:xfrm>
              <a:off x="6100763" y="5109369"/>
              <a:ext cx="985837" cy="551656"/>
            </a:xfrm>
            <a:custGeom>
              <a:avLst/>
              <a:gdLst>
                <a:gd name="connsiteX0" fmla="*/ 0 w 985837"/>
                <a:gd name="connsiteY0" fmla="*/ 534194 h 551656"/>
                <a:gd name="connsiteX1" fmla="*/ 152400 w 985837"/>
                <a:gd name="connsiteY1" fmla="*/ 462756 h 551656"/>
                <a:gd name="connsiteX2" fmla="*/ 490537 w 985837"/>
                <a:gd name="connsiteY2" fmla="*/ 794 h 551656"/>
                <a:gd name="connsiteX3" fmla="*/ 833437 w 985837"/>
                <a:gd name="connsiteY3" fmla="*/ 457994 h 551656"/>
                <a:gd name="connsiteX4" fmla="*/ 985837 w 985837"/>
                <a:gd name="connsiteY4" fmla="*/ 505619 h 551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837" h="551656">
                  <a:moveTo>
                    <a:pt x="0" y="534194"/>
                  </a:moveTo>
                  <a:cubicBezTo>
                    <a:pt x="35322" y="542925"/>
                    <a:pt x="70644" y="551656"/>
                    <a:pt x="152400" y="462756"/>
                  </a:cubicBezTo>
                  <a:cubicBezTo>
                    <a:pt x="234156" y="373856"/>
                    <a:pt x="377031" y="1588"/>
                    <a:pt x="490537" y="794"/>
                  </a:cubicBezTo>
                  <a:cubicBezTo>
                    <a:pt x="604043" y="0"/>
                    <a:pt x="750887" y="373857"/>
                    <a:pt x="833437" y="457994"/>
                  </a:cubicBezTo>
                  <a:cubicBezTo>
                    <a:pt x="915987" y="542131"/>
                    <a:pt x="950912" y="523875"/>
                    <a:pt x="985837" y="505619"/>
                  </a:cubicBez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57" name="Straight Connector 56"/>
            <p:cNvCxnSpPr/>
            <p:nvPr/>
          </p:nvCxnSpPr>
          <p:spPr bwMode="auto">
            <a:xfrm>
              <a:off x="1099552" y="4191000"/>
              <a:ext cx="2438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" name="TextBox 57"/>
            <p:cNvSpPr txBox="1"/>
            <p:nvPr/>
          </p:nvSpPr>
          <p:spPr>
            <a:xfrm>
              <a:off x="990600" y="4126468"/>
              <a:ext cx="300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0</a:t>
              </a:r>
              <a:endParaRPr lang="fr-CH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390269" y="4126468"/>
              <a:ext cx="300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1</a:t>
              </a:r>
              <a:endParaRPr lang="fr-CH" dirty="0"/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rot="5400000" flipH="1" flipV="1">
              <a:off x="1061452" y="4152900"/>
              <a:ext cx="762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rot="5400000" flipH="1" flipV="1">
              <a:off x="3499852" y="4152900"/>
              <a:ext cx="762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5519152" y="4191000"/>
              <a:ext cx="2438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" name="TextBox 62"/>
            <p:cNvSpPr txBox="1"/>
            <p:nvPr/>
          </p:nvSpPr>
          <p:spPr>
            <a:xfrm>
              <a:off x="5410200" y="4126468"/>
              <a:ext cx="300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0</a:t>
              </a:r>
              <a:endParaRPr lang="fr-CH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809869" y="4126468"/>
              <a:ext cx="300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1</a:t>
              </a:r>
              <a:endParaRPr lang="fr-CH" dirty="0"/>
            </a:p>
          </p:txBody>
        </p:sp>
        <p:cxnSp>
          <p:nvCxnSpPr>
            <p:cNvPr id="65" name="Straight Connector 64"/>
            <p:cNvCxnSpPr/>
            <p:nvPr/>
          </p:nvCxnSpPr>
          <p:spPr bwMode="auto">
            <a:xfrm rot="5400000" flipH="1" flipV="1">
              <a:off x="5481052" y="4152900"/>
              <a:ext cx="762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rot="5400000" flipH="1" flipV="1">
              <a:off x="7919452" y="4152900"/>
              <a:ext cx="762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TextBox 66"/>
            <p:cNvSpPr txBox="1"/>
            <p:nvPr/>
          </p:nvSpPr>
          <p:spPr>
            <a:xfrm>
              <a:off x="3010907" y="3657600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t = 0</a:t>
              </a:r>
              <a:endParaRPr lang="fr-CH" dirty="0"/>
            </a:p>
          </p:txBody>
        </p:sp>
        <p:cxnSp>
          <p:nvCxnSpPr>
            <p:cNvPr id="68" name="Straight Connector 67"/>
            <p:cNvCxnSpPr/>
            <p:nvPr/>
          </p:nvCxnSpPr>
          <p:spPr bwMode="auto">
            <a:xfrm>
              <a:off x="1734320" y="4041008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69" name="TextBox 68"/>
            <p:cNvSpPr txBox="1"/>
            <p:nvPr/>
          </p:nvSpPr>
          <p:spPr>
            <a:xfrm>
              <a:off x="1980482" y="3736922"/>
              <a:ext cx="333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Δ</a:t>
              </a:r>
              <a:endParaRPr lang="fr-CH" dirty="0"/>
            </a:p>
          </p:txBody>
        </p:sp>
        <p:cxnSp>
          <p:nvCxnSpPr>
            <p:cNvPr id="70" name="Straight Connector 69"/>
            <p:cNvCxnSpPr/>
            <p:nvPr/>
          </p:nvCxnSpPr>
          <p:spPr bwMode="auto">
            <a:xfrm>
              <a:off x="6121638" y="4046720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71" name="TextBox 70"/>
            <p:cNvSpPr txBox="1"/>
            <p:nvPr/>
          </p:nvSpPr>
          <p:spPr>
            <a:xfrm>
              <a:off x="6367800" y="3742634"/>
              <a:ext cx="333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Δ</a:t>
              </a:r>
              <a:endParaRPr lang="fr-CH" dirty="0"/>
            </a:p>
          </p:txBody>
        </p:sp>
        <p:sp>
          <p:nvSpPr>
            <p:cNvPr id="72" name="Isosceles Triangle 71"/>
            <p:cNvSpPr/>
            <p:nvPr/>
          </p:nvSpPr>
          <p:spPr bwMode="auto">
            <a:xfrm>
              <a:off x="1634380" y="3583808"/>
              <a:ext cx="76200" cy="60960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3" name="Isosceles Triangle 72"/>
            <p:cNvSpPr/>
            <p:nvPr/>
          </p:nvSpPr>
          <p:spPr bwMode="auto">
            <a:xfrm>
              <a:off x="2666282" y="3583808"/>
              <a:ext cx="76200" cy="60960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395806" y="3825686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t = t</a:t>
              </a:r>
              <a:r>
                <a:rPr lang="fr-CH" baseline="-25000" dirty="0" smtClean="0"/>
                <a:t>1</a:t>
              </a:r>
              <a:endParaRPr lang="fr-CH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828082" y="3355208"/>
              <a:ext cx="7697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dirty="0" smtClean="0"/>
                <a:t>M</a:t>
              </a:r>
              <a:r>
                <a:rPr lang="fr-CH" baseline="30000" dirty="0" smtClean="0"/>
                <a:t>N</a:t>
              </a:r>
              <a:r>
                <a:rPr lang="fr-CH" dirty="0" smtClean="0"/>
                <a:t>(0)</a:t>
              </a:r>
              <a:endParaRPr lang="fr-CH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202105" y="3507608"/>
              <a:ext cx="7954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dirty="0" smtClean="0"/>
                <a:t>M</a:t>
              </a:r>
              <a:r>
                <a:rPr lang="fr-CH" baseline="30000" dirty="0" smtClean="0"/>
                <a:t>N</a:t>
              </a:r>
              <a:r>
                <a:rPr lang="fr-CH" dirty="0" smtClean="0"/>
                <a:t>(t</a:t>
              </a:r>
              <a:r>
                <a:rPr lang="fr-CH" baseline="-25000" dirty="0" smtClean="0"/>
                <a:t>1</a:t>
              </a:r>
              <a:r>
                <a:rPr lang="fr-CH" dirty="0" smtClean="0"/>
                <a:t>)</a:t>
              </a:r>
              <a:endParaRPr lang="fr-CH" dirty="0"/>
            </a:p>
          </p:txBody>
        </p:sp>
        <p:cxnSp>
          <p:nvCxnSpPr>
            <p:cNvPr id="77" name="Straight Connector 76"/>
            <p:cNvCxnSpPr/>
            <p:nvPr/>
          </p:nvCxnSpPr>
          <p:spPr bwMode="auto">
            <a:xfrm>
              <a:off x="1099552" y="5638800"/>
              <a:ext cx="2438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TextBox 77"/>
            <p:cNvSpPr txBox="1"/>
            <p:nvPr/>
          </p:nvSpPr>
          <p:spPr>
            <a:xfrm>
              <a:off x="990600" y="5574268"/>
              <a:ext cx="300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0</a:t>
              </a:r>
              <a:endParaRPr lang="fr-CH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390269" y="5574268"/>
              <a:ext cx="300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1</a:t>
              </a:r>
              <a:endParaRPr lang="fr-CH" dirty="0"/>
            </a:p>
          </p:txBody>
        </p:sp>
        <p:cxnSp>
          <p:nvCxnSpPr>
            <p:cNvPr id="80" name="Straight Connector 79"/>
            <p:cNvCxnSpPr/>
            <p:nvPr/>
          </p:nvCxnSpPr>
          <p:spPr bwMode="auto">
            <a:xfrm rot="5400000" flipH="1" flipV="1">
              <a:off x="1061452" y="5600700"/>
              <a:ext cx="762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rot="5400000" flipH="1" flipV="1">
              <a:off x="3499852" y="5600700"/>
              <a:ext cx="762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rot="5400000">
              <a:off x="1481268" y="5367468"/>
              <a:ext cx="533400" cy="926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 rot="5400000">
              <a:off x="2395668" y="5367468"/>
              <a:ext cx="533400" cy="926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84" name="TextBox 83"/>
            <p:cNvSpPr txBox="1"/>
            <p:nvPr/>
          </p:nvSpPr>
          <p:spPr>
            <a:xfrm>
              <a:off x="3010907" y="5105400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t = 0</a:t>
              </a:r>
              <a:endParaRPr lang="fr-CH" dirty="0"/>
            </a:p>
          </p:txBody>
        </p:sp>
        <p:cxnSp>
          <p:nvCxnSpPr>
            <p:cNvPr id="85" name="Straight Connector 84"/>
            <p:cNvCxnSpPr/>
            <p:nvPr/>
          </p:nvCxnSpPr>
          <p:spPr bwMode="auto">
            <a:xfrm>
              <a:off x="1734320" y="5488808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86" name="TextBox 85"/>
            <p:cNvSpPr txBox="1"/>
            <p:nvPr/>
          </p:nvSpPr>
          <p:spPr>
            <a:xfrm>
              <a:off x="1980481" y="5184722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Δ</a:t>
              </a:r>
              <a:endParaRPr lang="fr-CH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905000" y="4876800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dirty="0" smtClean="0"/>
                <a:t>m(0)</a:t>
              </a:r>
              <a:endParaRPr lang="fr-CH" dirty="0"/>
            </a:p>
          </p:txBody>
        </p:sp>
        <p:cxnSp>
          <p:nvCxnSpPr>
            <p:cNvPr id="88" name="Straight Connector 87"/>
            <p:cNvCxnSpPr/>
            <p:nvPr/>
          </p:nvCxnSpPr>
          <p:spPr bwMode="auto">
            <a:xfrm>
              <a:off x="5519152" y="5638800"/>
              <a:ext cx="2438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9" name="TextBox 88"/>
            <p:cNvSpPr txBox="1"/>
            <p:nvPr/>
          </p:nvSpPr>
          <p:spPr>
            <a:xfrm>
              <a:off x="5410200" y="5574268"/>
              <a:ext cx="300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0</a:t>
              </a:r>
              <a:endParaRPr lang="fr-CH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809869" y="5574268"/>
              <a:ext cx="300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1</a:t>
              </a:r>
              <a:endParaRPr lang="fr-CH" dirty="0"/>
            </a:p>
          </p:txBody>
        </p:sp>
        <p:cxnSp>
          <p:nvCxnSpPr>
            <p:cNvPr id="91" name="Straight Connector 90"/>
            <p:cNvCxnSpPr/>
            <p:nvPr/>
          </p:nvCxnSpPr>
          <p:spPr bwMode="auto">
            <a:xfrm rot="5400000" flipH="1" flipV="1">
              <a:off x="5481052" y="5600700"/>
              <a:ext cx="762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 rot="5400000" flipH="1" flipV="1">
              <a:off x="7919452" y="5600700"/>
              <a:ext cx="762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>
              <a:off x="6096000" y="5486400"/>
              <a:ext cx="990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94" name="TextBox 93"/>
            <p:cNvSpPr txBox="1"/>
            <p:nvPr/>
          </p:nvSpPr>
          <p:spPr>
            <a:xfrm>
              <a:off x="6400800" y="5181600"/>
              <a:ext cx="333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Δ</a:t>
              </a:r>
              <a:endParaRPr lang="fr-CH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402122" y="5269468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t = t</a:t>
              </a:r>
              <a:r>
                <a:rPr lang="fr-CH" baseline="-25000" dirty="0" smtClean="0"/>
                <a:t>1</a:t>
              </a:r>
              <a:endParaRPr lang="fr-CH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248400" y="4800600"/>
              <a:ext cx="6832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dirty="0" smtClean="0"/>
                <a:t>m(t</a:t>
              </a:r>
              <a:r>
                <a:rPr lang="fr-CH" baseline="-25000" dirty="0" smtClean="0"/>
                <a:t>1</a:t>
              </a:r>
              <a:r>
                <a:rPr lang="fr-CH" dirty="0" smtClean="0"/>
                <a:t>)</a:t>
              </a:r>
              <a:endParaRPr lang="fr-CH" dirty="0"/>
            </a:p>
          </p:txBody>
        </p:sp>
        <p:sp>
          <p:nvSpPr>
            <p:cNvPr id="97" name="Isosceles Triangle 96"/>
            <p:cNvSpPr/>
            <p:nvPr/>
          </p:nvSpPr>
          <p:spPr bwMode="auto">
            <a:xfrm>
              <a:off x="6029060" y="2971800"/>
              <a:ext cx="38100" cy="121920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8" name="Isosceles Triangle 97"/>
            <p:cNvSpPr/>
            <p:nvPr/>
          </p:nvSpPr>
          <p:spPr bwMode="auto">
            <a:xfrm>
              <a:off x="7060962" y="2971800"/>
              <a:ext cx="38100" cy="121920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Mean</a:t>
            </a:r>
            <a:r>
              <a:rPr lang="fr-CH" dirty="0" smtClean="0"/>
              <a:t> Field interaction Model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191F277-6BE5-406B-A866-C95192C0CCA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Convergence to </a:t>
            </a:r>
            <a:r>
              <a:rPr lang="fr-CH" dirty="0" err="1" smtClean="0"/>
              <a:t>Mean</a:t>
            </a:r>
            <a:r>
              <a:rPr lang="fr-CH" dirty="0" smtClean="0"/>
              <a:t> Field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dirty="0" smtClean="0"/>
              <a:t>For the </a:t>
            </a:r>
            <a:r>
              <a:rPr lang="fr-CH" dirty="0" err="1" smtClean="0"/>
              <a:t>finite</a:t>
            </a:r>
            <a:r>
              <a:rPr lang="fr-CH" dirty="0" smtClean="0"/>
              <a:t> state </a:t>
            </a:r>
            <a:r>
              <a:rPr lang="fr-CH" dirty="0" err="1" smtClean="0"/>
              <a:t>space</a:t>
            </a:r>
            <a:r>
              <a:rPr lang="fr-CH" dirty="0" smtClean="0"/>
              <a:t> case, </a:t>
            </a:r>
            <a:r>
              <a:rPr lang="fr-CH" dirty="0" err="1" smtClean="0"/>
              <a:t>there</a:t>
            </a:r>
            <a:r>
              <a:rPr lang="fr-CH" dirty="0" smtClean="0"/>
              <a:t> are </a:t>
            </a:r>
            <a:r>
              <a:rPr lang="fr-CH" dirty="0" err="1" smtClean="0"/>
              <a:t>many</a:t>
            </a:r>
            <a:r>
              <a:rPr lang="fr-CH" dirty="0" smtClean="0"/>
              <a:t> simple </a:t>
            </a:r>
            <a:r>
              <a:rPr lang="fr-CH" dirty="0" err="1" smtClean="0"/>
              <a:t>results</a:t>
            </a:r>
            <a:r>
              <a:rPr lang="fr-CH" dirty="0" smtClean="0"/>
              <a:t>, </a:t>
            </a:r>
            <a:r>
              <a:rPr lang="fr-CH" dirty="0" err="1" smtClean="0"/>
              <a:t>often</a:t>
            </a:r>
            <a:r>
              <a:rPr lang="fr-CH" dirty="0" smtClean="0"/>
              <a:t> </a:t>
            </a:r>
            <a:r>
              <a:rPr lang="fr-CH" dirty="0" err="1" smtClean="0"/>
              <a:t>verifiable</a:t>
            </a:r>
            <a:r>
              <a:rPr lang="fr-CH" dirty="0" smtClean="0"/>
              <a:t> by inspection</a:t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For </a:t>
            </a:r>
            <a:r>
              <a:rPr lang="fr-CH" dirty="0" err="1" smtClean="0"/>
              <a:t>example</a:t>
            </a:r>
            <a:r>
              <a:rPr lang="fr-CH" dirty="0" smtClean="0"/>
              <a:t> [</a:t>
            </a:r>
            <a:r>
              <a:rPr lang="fr-CH" dirty="0" err="1" smtClean="0"/>
              <a:t>Kurtz</a:t>
            </a:r>
            <a:r>
              <a:rPr lang="fr-CH" dirty="0" smtClean="0"/>
              <a:t> 1970] or [</a:t>
            </a:r>
            <a:r>
              <a:rPr lang="fr-CH" dirty="0" err="1" smtClean="0"/>
              <a:t>Benaim</a:t>
            </a:r>
            <a:r>
              <a:rPr lang="fr-CH" dirty="0" smtClean="0"/>
              <a:t>, Le </a:t>
            </a:r>
            <a:r>
              <a:rPr lang="fr-CH" dirty="0" err="1" smtClean="0"/>
              <a:t>Boudec</a:t>
            </a:r>
            <a:r>
              <a:rPr lang="fr-CH" dirty="0" smtClean="0"/>
              <a:t> 2008]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dirty="0" smtClean="0"/>
              <a:t>For the </a:t>
            </a:r>
            <a:r>
              <a:rPr lang="fr-CH" dirty="0" err="1" smtClean="0"/>
              <a:t>general</a:t>
            </a:r>
            <a:r>
              <a:rPr lang="fr-CH" dirty="0" smtClean="0"/>
              <a:t> state </a:t>
            </a:r>
            <a:r>
              <a:rPr lang="fr-CH" dirty="0" err="1" smtClean="0"/>
              <a:t>space</a:t>
            </a:r>
            <a:r>
              <a:rPr lang="fr-CH" dirty="0" smtClean="0"/>
              <a:t>, </a:t>
            </a:r>
            <a:r>
              <a:rPr lang="fr-CH" dirty="0" err="1" smtClean="0"/>
              <a:t>things</a:t>
            </a:r>
            <a:r>
              <a:rPr lang="fr-CH" dirty="0" smtClean="0"/>
              <a:t> </a:t>
            </a:r>
            <a:r>
              <a:rPr lang="fr-CH" dirty="0" err="1" smtClean="0"/>
              <a:t>may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more </a:t>
            </a:r>
            <a:r>
              <a:rPr lang="fr-CH" dirty="0" err="1" smtClean="0"/>
              <a:t>complex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RANDOM PROCESS MODULATED BY MEAN FIELD LIMIT</a:t>
            </a:r>
            <a:endParaRPr lang="fr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FINITE HORIZON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191F277-6BE5-406B-A866-C95192C0CCA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109C4E15-E91A-46C2-BA86-A35F336A5007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0"/>
            <a:ext cx="8785225" cy="2209800"/>
          </a:xfrm>
        </p:spPr>
        <p:txBody>
          <a:bodyPr/>
          <a:lstStyle/>
          <a:p>
            <a:pPr eaLnBrk="1" hangingPunct="1"/>
            <a:r>
              <a:rPr lang="fr-FR" dirty="0" err="1" smtClean="0"/>
              <a:t>Fast</a:t>
            </a:r>
            <a:r>
              <a:rPr lang="fr-FR" dirty="0" smtClean="0"/>
              <a:t> Simulation =</a:t>
            </a:r>
            <a:br>
              <a:rPr lang="fr-FR" dirty="0" smtClean="0"/>
            </a:br>
            <a:r>
              <a:rPr lang="fr-FR" dirty="0" err="1" smtClean="0"/>
              <a:t>Random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Modulated</a:t>
            </a:r>
            <a:r>
              <a:rPr lang="fr-FR" dirty="0" smtClean="0"/>
              <a:t> by </a:t>
            </a:r>
            <a:r>
              <a:rPr lang="fr-FR" dirty="0" err="1" smtClean="0"/>
              <a:t>Mean</a:t>
            </a:r>
            <a:r>
              <a:rPr lang="fr-FR" dirty="0" smtClean="0"/>
              <a:t> Field </a:t>
            </a:r>
            <a:r>
              <a:rPr lang="fr-FR" dirty="0" err="1" smtClean="0"/>
              <a:t>Limit</a:t>
            </a:r>
            <a:endParaRPr lang="fr-FR" dirty="0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2438399"/>
            <a:ext cx="8856662" cy="4303713"/>
          </a:xfrm>
        </p:spPr>
        <p:txBody>
          <a:bodyPr/>
          <a:lstStyle/>
          <a:p>
            <a:pPr eaLnBrk="1" hangingPunct="1">
              <a:buNone/>
            </a:pPr>
            <a:r>
              <a:rPr lang="fr-FR" sz="2400" dirty="0" smtClean="0"/>
              <a:t>	Assume </a:t>
            </a:r>
            <a:r>
              <a:rPr lang="fr-FR" sz="2400" dirty="0" err="1" smtClean="0"/>
              <a:t>we</a:t>
            </a:r>
            <a:r>
              <a:rPr lang="fr-FR" sz="2400" dirty="0" smtClean="0"/>
              <a:t> know the state of  </a:t>
            </a:r>
            <a:r>
              <a:rPr lang="fr-FR" sz="2400" i="1" dirty="0" smtClean="0"/>
              <a:t>one </a:t>
            </a:r>
            <a:r>
              <a:rPr lang="fr-FR" sz="2400" i="1" dirty="0" err="1" smtClean="0"/>
              <a:t>tagged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object</a:t>
            </a:r>
            <a:r>
              <a:rPr lang="fr-FR" sz="2400" dirty="0" smtClean="0"/>
              <a:t>  </a:t>
            </a:r>
            <a:r>
              <a:rPr lang="fr-FR" sz="2400" dirty="0" err="1" smtClean="0"/>
              <a:t>at</a:t>
            </a:r>
            <a:r>
              <a:rPr lang="fr-FR" sz="2400" dirty="0" smtClean="0"/>
              <a:t> time 0; </a:t>
            </a:r>
            <a:r>
              <a:rPr lang="fr-FR" sz="2400" dirty="0" err="1" smtClean="0"/>
              <a:t>we</a:t>
            </a:r>
            <a:r>
              <a:rPr lang="fr-FR" sz="2400" dirty="0" smtClean="0"/>
              <a:t> </a:t>
            </a:r>
            <a:r>
              <a:rPr lang="fr-FR" sz="2400" dirty="0" err="1" smtClean="0"/>
              <a:t>can</a:t>
            </a:r>
            <a:r>
              <a:rPr lang="fr-FR" sz="2400" dirty="0" smtClean="0"/>
              <a:t> </a:t>
            </a:r>
            <a:r>
              <a:rPr lang="fr-FR" sz="2400" dirty="0" err="1" smtClean="0"/>
              <a:t>approximate</a:t>
            </a:r>
            <a:r>
              <a:rPr lang="fr-FR" sz="2400" dirty="0" smtClean="0"/>
              <a:t> </a:t>
            </a:r>
            <a:r>
              <a:rPr lang="fr-FR" sz="2400" dirty="0" err="1" smtClean="0"/>
              <a:t>its</a:t>
            </a:r>
            <a:r>
              <a:rPr lang="fr-FR" sz="2400" dirty="0" smtClean="0"/>
              <a:t> </a:t>
            </a:r>
            <a:r>
              <a:rPr lang="fr-FR" sz="2400" dirty="0" err="1" smtClean="0"/>
              <a:t>evolution</a:t>
            </a:r>
            <a:r>
              <a:rPr lang="fr-FR" sz="2400" dirty="0" smtClean="0"/>
              <a:t> by </a:t>
            </a:r>
            <a:r>
              <a:rPr lang="fr-FR" sz="2400" dirty="0" err="1" smtClean="0"/>
              <a:t>replacing</a:t>
            </a:r>
            <a:r>
              <a:rPr lang="fr-FR" sz="2400" dirty="0" smtClean="0"/>
              <a:t> all </a:t>
            </a:r>
            <a:r>
              <a:rPr lang="fr-FR" sz="2400" dirty="0" err="1" smtClean="0"/>
              <a:t>other</a:t>
            </a:r>
            <a:r>
              <a:rPr lang="fr-FR" sz="2400" dirty="0" smtClean="0"/>
              <a:t> </a:t>
            </a:r>
            <a:r>
              <a:rPr lang="fr-FR" sz="2400" dirty="0" err="1" smtClean="0"/>
              <a:t>objects</a:t>
            </a:r>
            <a:r>
              <a:rPr lang="fr-FR" sz="2400" dirty="0" smtClean="0"/>
              <a:t> </a:t>
            </a:r>
            <a:r>
              <a:rPr lang="fr-FR" sz="2400" dirty="0" err="1" smtClean="0"/>
              <a:t>collectively</a:t>
            </a:r>
            <a:r>
              <a:rPr lang="fr-FR" sz="2400" dirty="0" smtClean="0"/>
              <a:t> by the </a:t>
            </a:r>
            <a:r>
              <a:rPr lang="fr-FR" sz="2400" dirty="0" err="1" smtClean="0"/>
              <a:t>mean</a:t>
            </a:r>
            <a:r>
              <a:rPr lang="fr-FR" sz="2400" dirty="0" smtClean="0"/>
              <a:t> </a:t>
            </a:r>
            <a:r>
              <a:rPr lang="fr-FR" sz="2400" dirty="0" err="1" smtClean="0"/>
              <a:t>field</a:t>
            </a:r>
            <a:r>
              <a:rPr lang="fr-FR" sz="2400" dirty="0" smtClean="0"/>
              <a:t> </a:t>
            </a:r>
            <a:r>
              <a:rPr lang="fr-FR" sz="2400" dirty="0" err="1" smtClean="0"/>
              <a:t>limit</a:t>
            </a:r>
            <a:r>
              <a:rPr lang="fr-FR" sz="2400" dirty="0" smtClean="0"/>
              <a:t> (</a:t>
            </a:r>
            <a:r>
              <a:rPr lang="fr-FR" sz="2400" dirty="0" err="1" smtClean="0"/>
              <a:t>e.g</a:t>
            </a:r>
            <a:r>
              <a:rPr lang="fr-FR" sz="2400" dirty="0" smtClean="0"/>
              <a:t>. the ODE)</a:t>
            </a:r>
            <a:br>
              <a:rPr lang="fr-FR" sz="2400" dirty="0" smtClean="0"/>
            </a:br>
            <a:endParaRPr lang="fr-FR" sz="2400" dirty="0" smtClean="0"/>
          </a:p>
          <a:p>
            <a:pPr eaLnBrk="1" hangingPunct="1">
              <a:buNone/>
            </a:pPr>
            <a:r>
              <a:rPr lang="fr-FR" sz="2400" dirty="0" smtClean="0"/>
              <a:t>	The state of  </a:t>
            </a:r>
            <a:r>
              <a:rPr lang="fr-FR" sz="2400" dirty="0" err="1" smtClean="0"/>
              <a:t>this</a:t>
            </a:r>
            <a:r>
              <a:rPr lang="fr-FR" sz="2400" dirty="0" smtClean="0"/>
              <a:t> </a:t>
            </a:r>
            <a:r>
              <a:rPr lang="fr-FR" sz="2400" dirty="0" err="1" smtClean="0"/>
              <a:t>object</a:t>
            </a:r>
            <a:r>
              <a:rPr lang="fr-FR" sz="2400" dirty="0" smtClean="0"/>
              <a:t>  </a:t>
            </a:r>
            <a:r>
              <a:rPr lang="fr-FR" sz="2400" dirty="0" err="1" smtClean="0"/>
              <a:t>is</a:t>
            </a:r>
            <a:r>
              <a:rPr lang="fr-FR" sz="2400" dirty="0" smtClean="0"/>
              <a:t> a </a:t>
            </a:r>
            <a:r>
              <a:rPr lang="fr-FR" sz="2400" dirty="0" err="1" smtClean="0"/>
              <a:t>jump</a:t>
            </a:r>
            <a:r>
              <a:rPr lang="fr-FR" sz="2400" dirty="0" smtClean="0"/>
              <a:t> </a:t>
            </a:r>
            <a:r>
              <a:rPr lang="fr-FR" sz="2400" dirty="0" err="1" smtClean="0"/>
              <a:t>process</a:t>
            </a:r>
            <a:r>
              <a:rPr lang="fr-FR" sz="2400" dirty="0" smtClean="0"/>
              <a:t>, </a:t>
            </a:r>
            <a:r>
              <a:rPr lang="fr-FR" sz="2400" dirty="0" err="1" smtClean="0"/>
              <a:t>with</a:t>
            </a:r>
            <a:r>
              <a:rPr lang="fr-FR" sz="2400" dirty="0" smtClean="0"/>
              <a:t> transition </a:t>
            </a:r>
            <a:r>
              <a:rPr lang="fr-FR" sz="2400" dirty="0" err="1" smtClean="0"/>
              <a:t>matrix</a:t>
            </a:r>
            <a:r>
              <a:rPr lang="fr-FR" sz="2400" dirty="0" smtClean="0"/>
              <a:t> </a:t>
            </a:r>
            <a:r>
              <a:rPr lang="fr-FR" sz="2400" dirty="0" err="1" smtClean="0"/>
              <a:t>driven</a:t>
            </a:r>
            <a:r>
              <a:rPr lang="fr-FR" sz="2400" dirty="0" smtClean="0"/>
              <a:t> by the ODE  [Darling and Norris, 2008]</a:t>
            </a:r>
            <a:br>
              <a:rPr lang="fr-FR" sz="2400" dirty="0" smtClean="0"/>
            </a:br>
            <a:endParaRPr lang="fr-FR" sz="2400" dirty="0" smtClean="0"/>
          </a:p>
          <a:p>
            <a:pPr eaLnBrk="1" hangingPunct="1">
              <a:buNone/>
            </a:pPr>
            <a:r>
              <a:rPr lang="fr-FR" sz="2400" dirty="0" smtClean="0"/>
              <a:t>	A </a:t>
            </a:r>
            <a:r>
              <a:rPr lang="fr-FR" sz="2400" dirty="0" err="1" smtClean="0"/>
              <a:t>stronger</a:t>
            </a:r>
            <a:r>
              <a:rPr lang="fr-FR" sz="2400" dirty="0" smtClean="0"/>
              <a:t> </a:t>
            </a:r>
            <a:r>
              <a:rPr lang="fr-FR" sz="2400" dirty="0" err="1" smtClean="0"/>
              <a:t>result</a:t>
            </a:r>
            <a:r>
              <a:rPr lang="fr-FR" sz="2400" dirty="0" smtClean="0"/>
              <a:t> </a:t>
            </a:r>
            <a:r>
              <a:rPr lang="fr-FR" sz="2400" dirty="0" err="1" smtClean="0"/>
              <a:t>than</a:t>
            </a:r>
            <a:r>
              <a:rPr lang="fr-FR" sz="2400" dirty="0" smtClean="0"/>
              <a:t> propagation of chaos – </a:t>
            </a:r>
            <a:r>
              <a:rPr lang="fr-FR" sz="2400" dirty="0" err="1" smtClean="0"/>
              <a:t>does</a:t>
            </a:r>
            <a:r>
              <a:rPr lang="fr-FR" sz="2400" dirty="0" smtClean="0"/>
              <a:t> not </a:t>
            </a:r>
            <a:r>
              <a:rPr lang="fr-FR" sz="2400" dirty="0" err="1" smtClean="0"/>
              <a:t>require</a:t>
            </a:r>
            <a:r>
              <a:rPr lang="fr-FR" sz="2400" dirty="0" smtClean="0"/>
              <a:t> </a:t>
            </a:r>
            <a:r>
              <a:rPr lang="fr-FR" sz="2400" dirty="0" err="1" smtClean="0"/>
              <a:t>exchangeability</a:t>
            </a:r>
            <a:endParaRPr lang="fr-F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2-</a:t>
            </a:r>
            <a:r>
              <a:rPr lang="fr-CH" dirty="0" err="1" smtClean="0"/>
              <a:t>Step</a:t>
            </a:r>
            <a:r>
              <a:rPr lang="fr-CH" dirty="0" smtClean="0"/>
              <a:t> Malware </a:t>
            </a:r>
            <a:r>
              <a:rPr lang="fr-CH" dirty="0" err="1" smtClean="0"/>
              <a:t>Example</a:t>
            </a:r>
            <a:endParaRPr lang="fr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A995EB7-39B8-4F4D-9AF8-410C23AA5E6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6" name="Picture 7" descr="tmp-ODE-3nodes-h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7598" y="990600"/>
            <a:ext cx="4866402" cy="433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618700" y="4876800"/>
            <a:ext cx="971591" cy="2897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b="1" dirty="0" err="1">
                <a:solidFill>
                  <a:srgbClr val="33CC33"/>
                </a:solidFill>
              </a:rPr>
              <a:t>pdf</a:t>
            </a:r>
            <a:r>
              <a:rPr lang="fr-FR" b="1" dirty="0">
                <a:solidFill>
                  <a:srgbClr val="33CC33"/>
                </a:solidFill>
              </a:rPr>
              <a:t> of </a:t>
            </a:r>
            <a:r>
              <a:rPr lang="fr-FR" b="1" dirty="0" err="1">
                <a:solidFill>
                  <a:srgbClr val="33CC33"/>
                </a:solidFill>
              </a:rPr>
              <a:t>node</a:t>
            </a:r>
            <a:r>
              <a:rPr lang="fr-FR" b="1" dirty="0">
                <a:solidFill>
                  <a:srgbClr val="33CC33"/>
                </a:solidFill>
              </a:rPr>
              <a:t> 1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875500" y="1295400"/>
            <a:ext cx="971591" cy="2897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b="1" dirty="0" err="1">
                <a:solidFill>
                  <a:srgbClr val="FF3300"/>
                </a:solidFill>
              </a:rPr>
              <a:t>pdf</a:t>
            </a:r>
            <a:r>
              <a:rPr lang="fr-FR" b="1" dirty="0">
                <a:solidFill>
                  <a:srgbClr val="FF3300"/>
                </a:solidFill>
              </a:rPr>
              <a:t> of </a:t>
            </a:r>
            <a:r>
              <a:rPr lang="fr-FR" b="1" dirty="0" err="1">
                <a:solidFill>
                  <a:srgbClr val="FF3300"/>
                </a:solidFill>
              </a:rPr>
              <a:t>node</a:t>
            </a:r>
            <a:r>
              <a:rPr lang="fr-FR" b="1" dirty="0">
                <a:solidFill>
                  <a:srgbClr val="FF3300"/>
                </a:solidFill>
              </a:rPr>
              <a:t> 2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875500" y="4953000"/>
            <a:ext cx="971591" cy="289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b="1" dirty="0" err="1">
                <a:solidFill>
                  <a:srgbClr val="D60093"/>
                </a:solidFill>
              </a:rPr>
              <a:t>pdf</a:t>
            </a:r>
            <a:r>
              <a:rPr lang="fr-FR" b="1" dirty="0">
                <a:solidFill>
                  <a:srgbClr val="D60093"/>
                </a:solidFill>
              </a:rPr>
              <a:t> of </a:t>
            </a:r>
            <a:r>
              <a:rPr lang="fr-FR" b="1" dirty="0" err="1">
                <a:solidFill>
                  <a:srgbClr val="D60093"/>
                </a:solidFill>
              </a:rPr>
              <a:t>node</a:t>
            </a:r>
            <a:r>
              <a:rPr lang="fr-FR" b="1" dirty="0">
                <a:solidFill>
                  <a:srgbClr val="D60093"/>
                </a:solidFill>
              </a:rPr>
              <a:t> 3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035699" y="3930728"/>
            <a:ext cx="1394021" cy="5067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333399"/>
                </a:solidFill>
              </a:rPr>
              <a:t>occupancy measure</a:t>
            </a:r>
          </a:p>
          <a:p>
            <a:r>
              <a:rPr lang="fr-FR" b="1">
                <a:solidFill>
                  <a:srgbClr val="333399"/>
                </a:solidFill>
                <a:latin typeface="Symbol" pitchFamily="18" charset="2"/>
                <a:sym typeface="Symbol" pitchFamily="18" charset="2"/>
              </a:rPr>
              <a:t></a:t>
            </a:r>
            <a:r>
              <a:rPr lang="fr-FR" b="1">
                <a:solidFill>
                  <a:srgbClr val="333399"/>
                </a:solidFill>
              </a:rPr>
              <a:t>(t)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79388" y="609600"/>
            <a:ext cx="4316412" cy="6132513"/>
          </a:xfrm>
        </p:spPr>
        <p:txBody>
          <a:bodyPr/>
          <a:lstStyle/>
          <a:p>
            <a:r>
              <a:rPr lang="fr-FR" sz="2400" dirty="0" err="1" smtClean="0"/>
              <a:t>p</a:t>
            </a:r>
            <a:r>
              <a:rPr lang="fr-FR" sz="2400" baseline="30000" dirty="0" err="1" smtClean="0"/>
              <a:t>N</a:t>
            </a:r>
            <a:r>
              <a:rPr lang="fr-FR" sz="2400" baseline="-25000" dirty="0" err="1" smtClean="0"/>
              <a:t>j</a:t>
            </a:r>
            <a:r>
              <a:rPr lang="fr-FR" sz="2400" dirty="0" smtClean="0"/>
              <a:t>(</a:t>
            </a:r>
            <a:r>
              <a:rPr lang="fr-FR" sz="2400" dirty="0" err="1" smtClean="0"/>
              <a:t>t|i</a:t>
            </a:r>
            <a:r>
              <a:rPr lang="fr-FR" sz="2400" dirty="0" smtClean="0"/>
              <a:t>)  </a:t>
            </a:r>
            <a:r>
              <a:rPr lang="fr-FR" sz="2400" dirty="0" err="1" smtClean="0"/>
              <a:t>is</a:t>
            </a:r>
            <a:r>
              <a:rPr lang="fr-FR" sz="2400" dirty="0" smtClean="0"/>
              <a:t> the </a:t>
            </a:r>
            <a:r>
              <a:rPr lang="fr-FR" sz="2400" dirty="0" err="1" smtClean="0"/>
              <a:t>probability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a </a:t>
            </a:r>
            <a:r>
              <a:rPr lang="fr-FR" sz="2400" dirty="0" err="1" smtClean="0"/>
              <a:t>node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starts</a:t>
            </a:r>
            <a:r>
              <a:rPr lang="fr-FR" sz="2400" dirty="0" smtClean="0"/>
              <a:t> in state i </a:t>
            </a:r>
            <a:r>
              <a:rPr lang="fr-FR" sz="2400" dirty="0" err="1" smtClean="0"/>
              <a:t>is</a:t>
            </a:r>
            <a:r>
              <a:rPr lang="fr-FR" sz="2400" dirty="0" smtClean="0"/>
              <a:t> in state j </a:t>
            </a:r>
            <a:r>
              <a:rPr lang="fr-FR" sz="2400" dirty="0" err="1" smtClean="0"/>
              <a:t>at</a:t>
            </a:r>
            <a:r>
              <a:rPr lang="fr-FR" sz="2400" dirty="0" smtClean="0"/>
              <a:t> time t: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err="1" smtClean="0"/>
              <a:t>Then</a:t>
            </a: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	</a:t>
            </a:r>
            <a:r>
              <a:rPr lang="fr-FR" sz="2400" dirty="0" err="1" smtClean="0"/>
              <a:t>where</a:t>
            </a:r>
            <a:r>
              <a:rPr lang="fr-FR" sz="2400" dirty="0" smtClean="0"/>
              <a:t> </a:t>
            </a:r>
            <a:r>
              <a:rPr lang="fr-FR" sz="2400" i="1" dirty="0" smtClean="0"/>
              <a:t>p(</a:t>
            </a:r>
            <a:r>
              <a:rPr lang="fr-FR" sz="2400" i="1" dirty="0" err="1" smtClean="0"/>
              <a:t>t|i</a:t>
            </a:r>
            <a:r>
              <a:rPr lang="fr-FR" sz="2400" i="1" dirty="0" smtClean="0"/>
              <a:t>)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a </a:t>
            </a:r>
            <a:r>
              <a:rPr lang="fr-FR" sz="2400" dirty="0" err="1" smtClean="0"/>
              <a:t>continuous</a:t>
            </a:r>
            <a:r>
              <a:rPr lang="fr-FR" sz="2400" dirty="0" smtClean="0"/>
              <a:t> time, non </a:t>
            </a:r>
            <a:r>
              <a:rPr lang="fr-FR" sz="2400" dirty="0" err="1" smtClean="0"/>
              <a:t>homogeneous</a:t>
            </a:r>
            <a:r>
              <a:rPr lang="fr-FR" sz="2400" dirty="0" smtClean="0"/>
              <a:t> </a:t>
            </a:r>
            <a:r>
              <a:rPr lang="fr-FR" sz="2400" dirty="0" err="1" smtClean="0"/>
              <a:t>process</a:t>
            </a: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 lvl="0"/>
            <a:r>
              <a:rPr lang="fr-FR" sz="2400" dirty="0" smtClean="0"/>
              <a:t> </a:t>
            </a:r>
            <a:r>
              <a:rPr lang="fr-FR" sz="2400" dirty="0" err="1" smtClean="0"/>
              <a:t>Same</a:t>
            </a:r>
            <a:r>
              <a:rPr lang="fr-FR" sz="2400" dirty="0" smtClean="0"/>
              <a:t> ODE as </a:t>
            </a:r>
            <a:r>
              <a:rPr lang="fr-FR" sz="2400" dirty="0" err="1" smtClean="0"/>
              <a:t>mean</a:t>
            </a:r>
            <a:r>
              <a:rPr lang="fr-FR" sz="2400" dirty="0" smtClean="0"/>
              <a:t> </a:t>
            </a:r>
            <a:r>
              <a:rPr lang="fr-FR" sz="2400" dirty="0" err="1" smtClean="0"/>
              <a:t>field</a:t>
            </a:r>
            <a:r>
              <a:rPr lang="fr-FR" sz="2400" dirty="0" smtClean="0"/>
              <a:t> </a:t>
            </a:r>
            <a:r>
              <a:rPr lang="fr-FR" sz="2400" dirty="0" err="1" smtClean="0"/>
              <a:t>limit</a:t>
            </a:r>
            <a:r>
              <a:rPr lang="fr-FR" sz="2400" dirty="0" smtClean="0"/>
              <a:t>, but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different</a:t>
            </a:r>
            <a:r>
              <a:rPr lang="fr-FR" sz="2400" dirty="0" smtClean="0"/>
              <a:t> initial condition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lang="fr-CH" sz="2400" i="1" dirty="0"/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2133600"/>
            <a:ext cx="3336925" cy="67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52600"/>
            <a:ext cx="4583813" cy="5006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751607"/>
            <a:ext cx="3678237" cy="7257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343400"/>
            <a:ext cx="4648200" cy="89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fr-CH" sz="1800" dirty="0" err="1" smtClean="0"/>
              <a:t>P</a:t>
            </a:r>
            <a:r>
              <a:rPr lang="fr-CH" sz="1800" baseline="30000" dirty="0" err="1" smtClean="0"/>
              <a:t>N</a:t>
            </a:r>
            <a:r>
              <a:rPr lang="fr-CH" sz="1800" baseline="-25000" dirty="0" err="1" smtClean="0"/>
              <a:t>i,j</a:t>
            </a:r>
            <a:r>
              <a:rPr lang="fr-CH" sz="1800" baseline="-25000" dirty="0" smtClean="0"/>
              <a:t> </a:t>
            </a:r>
            <a:r>
              <a:rPr lang="fr-CH" sz="1800" dirty="0" smtClean="0"/>
              <a:t>(m) </a:t>
            </a:r>
            <a:r>
              <a:rPr lang="fr-CH" sz="1800" dirty="0" err="1" smtClean="0"/>
              <a:t>is</a:t>
            </a:r>
            <a:r>
              <a:rPr lang="fr-CH" sz="1800" dirty="0" smtClean="0"/>
              <a:t> </a:t>
            </a:r>
            <a:r>
              <a:rPr lang="fr-CH" sz="1800" dirty="0" smtClean="0">
                <a:solidFill>
                  <a:srgbClr val="FF0000"/>
                </a:solidFill>
              </a:rPr>
              <a:t>the marginal transition </a:t>
            </a:r>
            <a:r>
              <a:rPr lang="fr-CH" sz="1800" dirty="0" err="1" smtClean="0">
                <a:solidFill>
                  <a:srgbClr val="FF0000"/>
                </a:solidFill>
              </a:rPr>
              <a:t>probability</a:t>
            </a:r>
            <a:r>
              <a:rPr lang="fr-CH" sz="1800" dirty="0" smtClean="0">
                <a:solidFill>
                  <a:srgbClr val="FF0000"/>
                </a:solidFill>
              </a:rPr>
              <a:t> </a:t>
            </a:r>
            <a:r>
              <a:rPr lang="fr-CH" sz="1800" dirty="0" smtClean="0"/>
              <a:t>for one </a:t>
            </a:r>
            <a:r>
              <a:rPr lang="fr-CH" sz="1800" dirty="0" err="1" smtClean="0"/>
              <a:t>object</a:t>
            </a:r>
            <a:r>
              <a:rPr lang="fr-CH" sz="1800" dirty="0" smtClean="0"/>
              <a:t>, </a:t>
            </a:r>
            <a:r>
              <a:rPr lang="fr-CH" sz="1800" dirty="0" err="1" smtClean="0"/>
              <a:t>given</a:t>
            </a:r>
            <a:r>
              <a:rPr lang="fr-CH" sz="1800" dirty="0" smtClean="0"/>
              <a:t> </a:t>
            </a:r>
            <a:r>
              <a:rPr lang="fr-CH" sz="1800" dirty="0" err="1" smtClean="0"/>
              <a:t>that</a:t>
            </a:r>
            <a:r>
              <a:rPr lang="fr-CH" sz="1800" dirty="0" smtClean="0"/>
              <a:t> the state of the  system </a:t>
            </a:r>
            <a:r>
              <a:rPr lang="fr-CH" sz="1800" dirty="0" err="1" smtClean="0"/>
              <a:t>is</a:t>
            </a:r>
            <a:r>
              <a:rPr lang="fr-CH" sz="1800" dirty="0" smtClean="0"/>
              <a:t> m</a:t>
            </a:r>
            <a:br>
              <a:rPr lang="fr-CH" sz="1800" dirty="0" smtClean="0"/>
            </a:br>
            <a:r>
              <a:rPr lang="fr-CH" sz="1800" dirty="0" smtClean="0"/>
              <a:t/>
            </a:r>
            <a:br>
              <a:rPr lang="fr-CH" sz="1800" dirty="0" smtClean="0"/>
            </a:br>
            <a:r>
              <a:rPr lang="fr-CH" sz="1800" dirty="0" smtClean="0"/>
              <a:t/>
            </a:r>
            <a:br>
              <a:rPr lang="fr-CH" sz="1800" dirty="0" smtClean="0"/>
            </a:br>
            <a:r>
              <a:rPr lang="fr-CH" sz="1800" dirty="0" smtClean="0"/>
              <a:t/>
            </a:r>
            <a:br>
              <a:rPr lang="fr-CH" sz="1800" dirty="0" smtClean="0"/>
            </a:br>
            <a:r>
              <a:rPr lang="fr-CH" sz="1800" dirty="0" smtClean="0"/>
              <a:t/>
            </a:r>
            <a:br>
              <a:rPr lang="fr-CH" sz="1800" dirty="0" smtClean="0"/>
            </a:br>
            <a:r>
              <a:rPr lang="fr-CH" sz="1800" dirty="0" smtClean="0"/>
              <a:t/>
            </a:r>
            <a:br>
              <a:rPr lang="fr-CH" sz="1800" dirty="0" smtClean="0"/>
            </a:br>
            <a:r>
              <a:rPr lang="fr-CH" sz="1800" dirty="0" smtClean="0"/>
              <a:t/>
            </a:r>
            <a:br>
              <a:rPr lang="fr-CH" sz="1800" dirty="0" smtClean="0"/>
            </a:br>
            <a:endParaRPr lang="fr-CH" sz="1800" dirty="0" smtClean="0"/>
          </a:p>
          <a:p>
            <a:endParaRPr lang="fr-CH" sz="1800" dirty="0" smtClean="0"/>
          </a:p>
          <a:p>
            <a:r>
              <a:rPr lang="fr-CH" sz="1800" dirty="0" smtClean="0"/>
              <a:t>Note: </a:t>
            </a:r>
            <a:r>
              <a:rPr lang="fr-CH" sz="1800" dirty="0" err="1" smtClean="0"/>
              <a:t>Knowing</a:t>
            </a:r>
            <a:r>
              <a:rPr lang="fr-CH" sz="1800" dirty="0" smtClean="0"/>
              <a:t> the transition </a:t>
            </a:r>
            <a:r>
              <a:rPr lang="fr-CH" sz="1800" dirty="0" err="1" smtClean="0"/>
              <a:t>matrix</a:t>
            </a:r>
            <a:r>
              <a:rPr lang="fr-CH" sz="1800" dirty="0" smtClean="0"/>
              <a:t> P</a:t>
            </a:r>
            <a:r>
              <a:rPr lang="fr-CH" sz="1800" baseline="30000" dirty="0" smtClean="0"/>
              <a:t>N</a:t>
            </a:r>
            <a:r>
              <a:rPr lang="fr-CH" sz="1800" baseline="-25000" dirty="0" smtClean="0"/>
              <a:t> </a:t>
            </a:r>
            <a:r>
              <a:rPr lang="fr-CH" sz="1800" dirty="0" smtClean="0"/>
              <a:t>(m) </a:t>
            </a:r>
            <a:r>
              <a:rPr lang="fr-CH" sz="1800" dirty="0" err="1" smtClean="0"/>
              <a:t>is</a:t>
            </a:r>
            <a:r>
              <a:rPr lang="fr-CH" sz="1800" dirty="0" smtClean="0"/>
              <a:t> not </a:t>
            </a:r>
            <a:r>
              <a:rPr lang="fr-CH" sz="1800" dirty="0" err="1" smtClean="0"/>
              <a:t>enough</a:t>
            </a:r>
            <a:r>
              <a:rPr lang="fr-CH" sz="1800" dirty="0" smtClean="0"/>
              <a:t> to </a:t>
            </a:r>
            <a:r>
              <a:rPr lang="fr-CH" sz="1800" dirty="0" err="1" smtClean="0"/>
              <a:t>be</a:t>
            </a:r>
            <a:r>
              <a:rPr lang="fr-CH" sz="1800" dirty="0" smtClean="0"/>
              <a:t> able to </a:t>
            </a:r>
            <a:r>
              <a:rPr lang="fr-CH" sz="1800" dirty="0" err="1" smtClean="0"/>
              <a:t>simulate</a:t>
            </a:r>
            <a:r>
              <a:rPr lang="fr-CH" sz="1800" dirty="0" smtClean="0"/>
              <a:t> (</a:t>
            </a:r>
            <a:r>
              <a:rPr lang="fr-CH" sz="1600" dirty="0" smtClean="0"/>
              <a:t>or</a:t>
            </a:r>
            <a:r>
              <a:rPr lang="fr-CH" sz="1800" dirty="0" smtClean="0"/>
              <a:t> </a:t>
            </a:r>
            <a:r>
              <a:rPr lang="fr-CH" sz="1800" dirty="0" err="1" smtClean="0"/>
              <a:t>analyze</a:t>
            </a:r>
            <a:r>
              <a:rPr lang="fr-CH" sz="1800" dirty="0" smtClean="0"/>
              <a:t>) the system </a:t>
            </a:r>
            <a:r>
              <a:rPr lang="fr-CH" sz="1800" dirty="0" err="1" smtClean="0"/>
              <a:t>with</a:t>
            </a:r>
            <a:r>
              <a:rPr lang="fr-CH" sz="1800" dirty="0" smtClean="0"/>
              <a:t> </a:t>
            </a:r>
            <a:r>
              <a:rPr lang="fr-CH" sz="1800" i="1" dirty="0" smtClean="0"/>
              <a:t>N</a:t>
            </a:r>
            <a:r>
              <a:rPr lang="fr-CH" sz="1800" dirty="0" smtClean="0"/>
              <a:t> </a:t>
            </a:r>
            <a:r>
              <a:rPr lang="fr-CH" sz="1800" dirty="0" err="1" smtClean="0"/>
              <a:t>objects</a:t>
            </a:r>
            <a:endParaRPr lang="fr-CH" sz="1800" dirty="0" smtClean="0"/>
          </a:p>
          <a:p>
            <a:pPr lvl="1"/>
            <a:r>
              <a:rPr lang="fr-CH" sz="1600" dirty="0" err="1" smtClean="0"/>
              <a:t>Because</a:t>
            </a:r>
            <a:r>
              <a:rPr lang="fr-CH" sz="1600" dirty="0" smtClean="0"/>
              <a:t> </a:t>
            </a:r>
            <a:r>
              <a:rPr lang="fr-CH" sz="1600" dirty="0" err="1" smtClean="0"/>
              <a:t>there</a:t>
            </a:r>
            <a:r>
              <a:rPr lang="fr-CH" sz="1600" dirty="0" smtClean="0"/>
              <a:t> </a:t>
            </a:r>
            <a:r>
              <a:rPr lang="fr-CH" sz="1600" dirty="0" err="1" smtClean="0"/>
              <a:t>may</a:t>
            </a:r>
            <a:r>
              <a:rPr lang="fr-CH" sz="1600" dirty="0" smtClean="0"/>
              <a:t> </a:t>
            </a:r>
            <a:r>
              <a:rPr lang="fr-CH" sz="1600" dirty="0" err="1" smtClean="0"/>
              <a:t>be</a:t>
            </a:r>
            <a:r>
              <a:rPr lang="fr-CH" sz="1600" dirty="0" smtClean="0"/>
              <a:t> </a:t>
            </a:r>
            <a:r>
              <a:rPr lang="fr-CH" sz="1600" dirty="0" err="1" smtClean="0"/>
              <a:t>simultaneous</a:t>
            </a:r>
            <a:r>
              <a:rPr lang="fr-CH" sz="1600" dirty="0" smtClean="0"/>
              <a:t> transitions of  </a:t>
            </a:r>
            <a:r>
              <a:rPr lang="fr-CH" sz="1600" dirty="0" err="1" smtClean="0"/>
              <a:t>several</a:t>
            </a:r>
            <a:r>
              <a:rPr lang="fr-CH" sz="1600" dirty="0" smtClean="0"/>
              <a:t> </a:t>
            </a:r>
            <a:r>
              <a:rPr lang="fr-CH" sz="1600" dirty="0" err="1" smtClean="0"/>
              <a:t>objects</a:t>
            </a:r>
            <a:r>
              <a:rPr lang="fr-CH" sz="1600" dirty="0" smtClean="0"/>
              <a:t> (on the </a:t>
            </a:r>
            <a:r>
              <a:rPr lang="fr-CH" sz="1600" dirty="0" err="1" smtClean="0"/>
              <a:t>example</a:t>
            </a:r>
            <a:r>
              <a:rPr lang="fr-CH" sz="1600" dirty="0" smtClean="0"/>
              <a:t>, up to 2)</a:t>
            </a:r>
          </a:p>
          <a:p>
            <a:r>
              <a:rPr lang="fr-CH" sz="2000" dirty="0" err="1" smtClean="0"/>
              <a:t>However</a:t>
            </a:r>
            <a:r>
              <a:rPr lang="fr-CH" sz="2000" dirty="0" smtClean="0"/>
              <a:t>, the </a:t>
            </a:r>
            <a:r>
              <a:rPr lang="fr-CH" sz="2000" dirty="0" err="1" smtClean="0"/>
              <a:t>fast</a:t>
            </a:r>
            <a:r>
              <a:rPr lang="fr-CH" sz="2000" dirty="0" smtClean="0"/>
              <a:t> simulation </a:t>
            </a:r>
            <a:r>
              <a:rPr lang="fr-CH" sz="2000" dirty="0" err="1" smtClean="0"/>
              <a:t>says</a:t>
            </a:r>
            <a:r>
              <a:rPr lang="fr-CH" sz="2000" dirty="0" smtClean="0"/>
              <a:t> </a:t>
            </a:r>
            <a:r>
              <a:rPr lang="fr-CH" sz="2000" dirty="0" err="1" smtClean="0"/>
              <a:t>that</a:t>
            </a:r>
            <a:r>
              <a:rPr lang="fr-CH" sz="2000" dirty="0" smtClean="0"/>
              <a:t>, in the large </a:t>
            </a:r>
            <a:r>
              <a:rPr lang="fr-CH" sz="2000" i="1" dirty="0" smtClean="0"/>
              <a:t>N</a:t>
            </a:r>
            <a:r>
              <a:rPr lang="fr-CH" sz="2000" dirty="0" smtClean="0"/>
              <a:t> </a:t>
            </a:r>
            <a:r>
              <a:rPr lang="fr-CH" sz="2000" dirty="0" err="1" smtClean="0"/>
              <a:t>limit</a:t>
            </a:r>
            <a:r>
              <a:rPr lang="fr-CH" sz="2000" dirty="0" smtClean="0"/>
              <a:t>, </a:t>
            </a:r>
            <a:r>
              <a:rPr lang="fr-CH" sz="2000" dirty="0" err="1" smtClean="0"/>
              <a:t>we</a:t>
            </a:r>
            <a:r>
              <a:rPr lang="fr-CH" sz="2000" dirty="0" smtClean="0"/>
              <a:t> </a:t>
            </a:r>
            <a:r>
              <a:rPr lang="fr-CH" sz="2000" dirty="0" err="1" smtClean="0"/>
              <a:t>can</a:t>
            </a:r>
            <a:r>
              <a:rPr lang="fr-CH" sz="2000" dirty="0" smtClean="0"/>
              <a:t> </a:t>
            </a:r>
            <a:r>
              <a:rPr lang="fr-CH" sz="2000" dirty="0" err="1" smtClean="0"/>
              <a:t>consider</a:t>
            </a:r>
            <a:r>
              <a:rPr lang="fr-CH" sz="2000" dirty="0" smtClean="0"/>
              <a:t> one (or </a:t>
            </a:r>
            <a:r>
              <a:rPr lang="fr-CH" sz="2000" i="1" dirty="0" smtClean="0"/>
              <a:t>k</a:t>
            </a:r>
            <a:r>
              <a:rPr lang="fr-CH" sz="2000" dirty="0" smtClean="0"/>
              <a:t>) </a:t>
            </a:r>
            <a:r>
              <a:rPr lang="fr-CH" sz="2000" dirty="0" err="1" smtClean="0"/>
              <a:t>objects</a:t>
            </a:r>
            <a:r>
              <a:rPr lang="fr-CH" sz="2000" dirty="0" smtClean="0"/>
              <a:t> as if </a:t>
            </a:r>
            <a:r>
              <a:rPr lang="fr-CH" sz="2000" dirty="0" err="1" smtClean="0"/>
              <a:t>they</a:t>
            </a:r>
            <a:r>
              <a:rPr lang="fr-CH" sz="2000" dirty="0" smtClean="0"/>
              <a:t> </a:t>
            </a:r>
            <a:r>
              <a:rPr lang="fr-CH" sz="2000" dirty="0" err="1" smtClean="0"/>
              <a:t>were</a:t>
            </a:r>
            <a:r>
              <a:rPr lang="fr-CH" sz="2000" dirty="0" smtClean="0"/>
              <a:t> </a:t>
            </a:r>
            <a:r>
              <a:rPr lang="fr-CH" sz="2000" dirty="0" err="1" smtClean="0"/>
              <a:t>independent</a:t>
            </a:r>
            <a:r>
              <a:rPr lang="fr-CH" sz="2000" dirty="0" smtClean="0"/>
              <a:t> of the </a:t>
            </a:r>
            <a:r>
              <a:rPr lang="fr-CH" sz="2000" dirty="0" err="1" smtClean="0"/>
              <a:t>other</a:t>
            </a:r>
            <a:r>
              <a:rPr lang="fr-CH" sz="2000" dirty="0" smtClean="0"/>
              <a:t> </a:t>
            </a:r>
            <a:r>
              <a:rPr lang="fr-CH" sz="2000" i="1" dirty="0" smtClean="0"/>
              <a:t>N-k</a:t>
            </a:r>
          </a:p>
          <a:p>
            <a:pPr lvl="1"/>
            <a:r>
              <a:rPr lang="fr-CH" sz="1800" dirty="0" smtClean="0"/>
              <a:t>(X</a:t>
            </a:r>
            <a:r>
              <a:rPr lang="fr-CH" sz="1800" baseline="30000" dirty="0" smtClean="0"/>
              <a:t>N</a:t>
            </a:r>
            <a:r>
              <a:rPr lang="fr-CH" sz="1800" baseline="-25000" dirty="0" smtClean="0"/>
              <a:t>1</a:t>
            </a:r>
            <a:r>
              <a:rPr lang="fr-CH" sz="1800" dirty="0" smtClean="0"/>
              <a:t>(t/N), M</a:t>
            </a:r>
            <a:r>
              <a:rPr lang="fr-CH" sz="1800" baseline="30000" dirty="0" smtClean="0"/>
              <a:t>N</a:t>
            </a:r>
            <a:r>
              <a:rPr lang="fr-CH" sz="1800" dirty="0" smtClean="0"/>
              <a:t>(t/N)) </a:t>
            </a:r>
            <a:r>
              <a:rPr lang="fr-CH" sz="1800" dirty="0" err="1" smtClean="0"/>
              <a:t>can</a:t>
            </a:r>
            <a:r>
              <a:rPr lang="fr-CH" sz="1800" dirty="0" smtClean="0"/>
              <a:t> </a:t>
            </a:r>
            <a:r>
              <a:rPr lang="fr-CH" sz="1800" dirty="0" err="1" smtClean="0"/>
              <a:t>be</a:t>
            </a:r>
            <a:r>
              <a:rPr lang="fr-CH" sz="1800" dirty="0" smtClean="0"/>
              <a:t> </a:t>
            </a:r>
            <a:r>
              <a:rPr lang="fr-CH" sz="1800" dirty="0" err="1" smtClean="0"/>
              <a:t>approximated</a:t>
            </a:r>
            <a:r>
              <a:rPr lang="fr-CH" sz="1800" dirty="0" smtClean="0"/>
              <a:t> by the </a:t>
            </a:r>
            <a:r>
              <a:rPr lang="fr-CH" sz="1800" dirty="0" err="1" smtClean="0"/>
              <a:t>process</a:t>
            </a:r>
            <a:r>
              <a:rPr lang="fr-CH" sz="1800" dirty="0" smtClean="0"/>
              <a:t>  (X</a:t>
            </a:r>
            <a:r>
              <a:rPr lang="fr-CH" sz="1800" baseline="-25000" dirty="0" smtClean="0"/>
              <a:t>1</a:t>
            </a:r>
            <a:r>
              <a:rPr lang="fr-CH" sz="1800" dirty="0" smtClean="0"/>
              <a:t>(t), m(t)) </a:t>
            </a:r>
            <a:r>
              <a:rPr lang="fr-CH" sz="1800" dirty="0" err="1" smtClean="0"/>
              <a:t>where</a:t>
            </a:r>
            <a:r>
              <a:rPr lang="fr-CH" sz="1800" dirty="0" smtClean="0"/>
              <a:t> m(t) </a:t>
            </a:r>
            <a:r>
              <a:rPr lang="fr-CH" sz="1800" dirty="0" err="1" smtClean="0"/>
              <a:t>follows</a:t>
            </a:r>
            <a:r>
              <a:rPr lang="fr-CH" sz="1800" dirty="0" smtClean="0"/>
              <a:t> the ODE and X</a:t>
            </a:r>
            <a:r>
              <a:rPr lang="fr-CH" sz="1800" baseline="-25000" dirty="0" smtClean="0"/>
              <a:t>1</a:t>
            </a:r>
            <a:r>
              <a:rPr lang="fr-CH" sz="1800" dirty="0" smtClean="0"/>
              <a:t>(t) </a:t>
            </a:r>
            <a:r>
              <a:rPr lang="fr-CH" sz="1800" dirty="0" err="1" smtClean="0"/>
              <a:t>is</a:t>
            </a:r>
            <a:r>
              <a:rPr lang="fr-CH" sz="1800" dirty="0" smtClean="0"/>
              <a:t> a </a:t>
            </a:r>
            <a:r>
              <a:rPr lang="fr-CH" sz="1800" dirty="0" err="1" smtClean="0"/>
              <a:t>jump</a:t>
            </a:r>
            <a:r>
              <a:rPr lang="fr-CH" sz="1800" dirty="0" smtClean="0"/>
              <a:t> </a:t>
            </a:r>
            <a:r>
              <a:rPr lang="fr-CH" sz="1800" dirty="0" err="1" smtClean="0"/>
              <a:t>process</a:t>
            </a:r>
            <a:r>
              <a:rPr lang="fr-CH" sz="1800" dirty="0" smtClean="0"/>
              <a:t> </a:t>
            </a:r>
            <a:r>
              <a:rPr lang="fr-CH" sz="1800" dirty="0" err="1" smtClean="0"/>
              <a:t>with</a:t>
            </a:r>
            <a:r>
              <a:rPr lang="fr-CH" sz="1800" dirty="0" smtClean="0"/>
              <a:t> time-</a:t>
            </a:r>
            <a:r>
              <a:rPr lang="fr-CH" sz="1800" dirty="0" err="1" smtClean="0"/>
              <a:t>dependent</a:t>
            </a:r>
            <a:r>
              <a:rPr lang="fr-CH" sz="1800" dirty="0" smtClean="0"/>
              <a:t> transition </a:t>
            </a:r>
            <a:r>
              <a:rPr lang="fr-CH" sz="1800" dirty="0" err="1" smtClean="0"/>
              <a:t>matrix</a:t>
            </a:r>
            <a:r>
              <a:rPr lang="fr-CH" sz="1800" dirty="0" smtClean="0"/>
              <a:t> A(m(t)) </a:t>
            </a:r>
            <a:r>
              <a:rPr lang="fr-CH" sz="1800" dirty="0" err="1" smtClean="0"/>
              <a:t>where</a:t>
            </a:r>
            <a:endParaRPr lang="fr-CH" sz="1800" dirty="0" smtClean="0"/>
          </a:p>
          <a:p>
            <a:endParaRPr lang="fr-CH" sz="1800" baseline="-25000" dirty="0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5943600"/>
            <a:ext cx="1962150" cy="428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604" name="Title 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CH" dirty="0" err="1" smtClean="0"/>
              <a:t>Details</a:t>
            </a:r>
            <a:r>
              <a:rPr lang="fr-CH" dirty="0" smtClean="0"/>
              <a:t> of the 2-</a:t>
            </a:r>
            <a:r>
              <a:rPr lang="fr-CH" dirty="0" err="1" smtClean="0"/>
              <a:t>Step</a:t>
            </a:r>
            <a:r>
              <a:rPr lang="fr-CH" dirty="0" smtClean="0"/>
              <a:t> Malware </a:t>
            </a:r>
            <a:r>
              <a:rPr lang="fr-CH" dirty="0" err="1" smtClean="0"/>
              <a:t>Example</a:t>
            </a:r>
            <a:endParaRPr lang="fr-CH" dirty="0" smtClean="0"/>
          </a:p>
        </p:txBody>
      </p:sp>
      <p:sp>
        <p:nvSpPr>
          <p:cNvPr id="2560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D7605527-D09F-41E1-A9DF-A2F7DE2D99CD}" type="slidenum">
              <a:rPr lang="en-US" smtClean="0"/>
              <a:pPr/>
              <a:t>44</a:t>
            </a:fld>
            <a:endParaRPr lang="en-US" smtClean="0"/>
          </a:p>
        </p:txBody>
      </p:sp>
      <p:pic>
        <p:nvPicPr>
          <p:cNvPr id="2560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824038"/>
            <a:ext cx="8678863" cy="163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429000"/>
            <a:ext cx="186337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874713"/>
            <a:ext cx="8008938" cy="151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" name="Content Placeholder 12"/>
          <p:cNvSpPr txBox="1">
            <a:spLocks/>
          </p:cNvSpPr>
          <p:nvPr/>
        </p:nvSpPr>
        <p:spPr bwMode="auto">
          <a:xfrm>
            <a:off x="179388" y="2971800"/>
            <a:ext cx="8856662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Blip>
                <a:blip r:embed="rId4"/>
              </a:buBlip>
              <a:defRPr/>
            </a:pPr>
            <a:r>
              <a:rPr lang="fr-CH" sz="2000" kern="0" dirty="0">
                <a:solidFill>
                  <a:srgbClr val="5F5F5F"/>
                </a:solidFill>
                <a:latin typeface="+mn-lt"/>
              </a:rPr>
              <a:t>The state of one </a:t>
            </a:r>
            <a:r>
              <a:rPr lang="fr-CH" sz="2000" kern="0" dirty="0" err="1">
                <a:solidFill>
                  <a:srgbClr val="5F5F5F"/>
                </a:solidFill>
                <a:latin typeface="+mn-lt"/>
              </a:rPr>
              <a:t>object</a:t>
            </a:r>
            <a:r>
              <a:rPr lang="fr-CH" sz="2000" kern="0" dirty="0">
                <a:solidFill>
                  <a:srgbClr val="5F5F5F"/>
                </a:solidFill>
                <a:latin typeface="+mn-lt"/>
              </a:rPr>
              <a:t> </a:t>
            </a:r>
            <a:r>
              <a:rPr lang="fr-CH" sz="2000" kern="0" dirty="0" err="1">
                <a:solidFill>
                  <a:srgbClr val="5F5F5F"/>
                </a:solidFill>
                <a:latin typeface="+mn-lt"/>
              </a:rPr>
              <a:t>is</a:t>
            </a:r>
            <a:r>
              <a:rPr lang="fr-CH" sz="2000" kern="0" dirty="0">
                <a:solidFill>
                  <a:srgbClr val="5F5F5F"/>
                </a:solidFill>
                <a:latin typeface="+mn-lt"/>
              </a:rPr>
              <a:t> a </a:t>
            </a:r>
            <a:r>
              <a:rPr lang="fr-CH" sz="2000" kern="0" dirty="0" err="1">
                <a:solidFill>
                  <a:srgbClr val="5F5F5F"/>
                </a:solidFill>
                <a:latin typeface="+mn-lt"/>
              </a:rPr>
              <a:t>jump</a:t>
            </a:r>
            <a:r>
              <a:rPr lang="fr-CH" sz="2000" kern="0" dirty="0">
                <a:solidFill>
                  <a:srgbClr val="5F5F5F"/>
                </a:solidFill>
                <a:latin typeface="+mn-lt"/>
              </a:rPr>
              <a:t> </a:t>
            </a:r>
            <a:r>
              <a:rPr lang="fr-CH" sz="2000" kern="0" dirty="0" err="1">
                <a:solidFill>
                  <a:srgbClr val="5F5F5F"/>
                </a:solidFill>
                <a:latin typeface="+mn-lt"/>
              </a:rPr>
              <a:t>process</a:t>
            </a:r>
            <a:r>
              <a:rPr lang="fr-CH" sz="2000" kern="0" dirty="0">
                <a:solidFill>
                  <a:srgbClr val="5F5F5F"/>
                </a:solidFill>
                <a:latin typeface="+mn-lt"/>
              </a:rPr>
              <a:t> </a:t>
            </a:r>
            <a:r>
              <a:rPr lang="fr-CH" sz="2000" kern="0" dirty="0" err="1">
                <a:solidFill>
                  <a:srgbClr val="5F5F5F"/>
                </a:solidFill>
                <a:latin typeface="+mn-lt"/>
              </a:rPr>
              <a:t>with</a:t>
            </a:r>
            <a:r>
              <a:rPr lang="fr-CH" sz="2000" kern="0" dirty="0">
                <a:solidFill>
                  <a:srgbClr val="5F5F5F"/>
                </a:solidFill>
                <a:latin typeface="+mn-lt"/>
              </a:rPr>
              <a:t> transition </a:t>
            </a:r>
            <a:r>
              <a:rPr lang="fr-CH" sz="2000" kern="0" dirty="0" err="1">
                <a:solidFill>
                  <a:srgbClr val="5F5F5F"/>
                </a:solidFill>
                <a:latin typeface="+mn-lt"/>
              </a:rPr>
              <a:t>matrix</a:t>
            </a:r>
            <a:r>
              <a:rPr lang="fr-CH" sz="2000" kern="0" dirty="0">
                <a:solidFill>
                  <a:srgbClr val="5F5F5F"/>
                </a:solidFill>
                <a:latin typeface="+mn-lt"/>
              </a:rPr>
              <a:t>:</a:t>
            </a:r>
            <a:br>
              <a:rPr lang="fr-CH" sz="2000" kern="0" dirty="0">
                <a:solidFill>
                  <a:srgbClr val="5F5F5F"/>
                </a:solidFill>
                <a:latin typeface="+mn-lt"/>
              </a:rPr>
            </a:br>
            <a:r>
              <a:rPr lang="fr-CH" sz="2000" kern="0" dirty="0">
                <a:solidFill>
                  <a:srgbClr val="5F5F5F"/>
                </a:solidFill>
                <a:latin typeface="+mn-lt"/>
              </a:rPr>
              <a:t/>
            </a:r>
            <a:br>
              <a:rPr lang="fr-CH" sz="2000" kern="0" dirty="0">
                <a:solidFill>
                  <a:srgbClr val="5F5F5F"/>
                </a:solidFill>
                <a:latin typeface="+mn-lt"/>
              </a:rPr>
            </a:br>
            <a:r>
              <a:rPr lang="fr-CH" sz="2000" kern="0" dirty="0">
                <a:solidFill>
                  <a:srgbClr val="5F5F5F"/>
                </a:solidFill>
                <a:latin typeface="+mn-lt"/>
              </a:rPr>
              <a:t/>
            </a:r>
            <a:br>
              <a:rPr lang="fr-CH" sz="2000" kern="0" dirty="0">
                <a:solidFill>
                  <a:srgbClr val="5F5F5F"/>
                </a:solidFill>
                <a:latin typeface="+mn-lt"/>
              </a:rPr>
            </a:br>
            <a:r>
              <a:rPr lang="fr-CH" sz="2000" kern="0" dirty="0">
                <a:solidFill>
                  <a:srgbClr val="5F5F5F"/>
                </a:solidFill>
                <a:latin typeface="+mn-lt"/>
              </a:rPr>
              <a:t/>
            </a:r>
            <a:br>
              <a:rPr lang="fr-CH" sz="2000" kern="0" dirty="0">
                <a:solidFill>
                  <a:srgbClr val="5F5F5F"/>
                </a:solidFill>
                <a:latin typeface="+mn-lt"/>
              </a:rPr>
            </a:br>
            <a:r>
              <a:rPr lang="fr-CH" sz="2000" kern="0" dirty="0">
                <a:solidFill>
                  <a:srgbClr val="5F5F5F"/>
                </a:solidFill>
                <a:latin typeface="+mn-lt"/>
              </a:rPr>
              <a:t/>
            </a:r>
            <a:br>
              <a:rPr lang="fr-CH" sz="2000" kern="0" dirty="0">
                <a:solidFill>
                  <a:srgbClr val="5F5F5F"/>
                </a:solidFill>
                <a:latin typeface="+mn-lt"/>
              </a:rPr>
            </a:br>
            <a:r>
              <a:rPr lang="fr-CH" sz="2000" kern="0" dirty="0">
                <a:solidFill>
                  <a:srgbClr val="5F5F5F"/>
                </a:solidFill>
                <a:latin typeface="+mn-lt"/>
              </a:rPr>
              <a:t/>
            </a:r>
            <a:br>
              <a:rPr lang="fr-CH" sz="2000" kern="0" dirty="0">
                <a:solidFill>
                  <a:srgbClr val="5F5F5F"/>
                </a:solidFill>
                <a:latin typeface="+mn-lt"/>
              </a:rPr>
            </a:br>
            <a:r>
              <a:rPr lang="fr-CH" sz="2000" kern="0" dirty="0" err="1">
                <a:solidFill>
                  <a:srgbClr val="5F5F5F"/>
                </a:solidFill>
                <a:latin typeface="+mn-lt"/>
              </a:rPr>
              <a:t>where</a:t>
            </a:r>
            <a:r>
              <a:rPr lang="fr-CH" sz="2000" kern="0" dirty="0">
                <a:solidFill>
                  <a:srgbClr val="5F5F5F"/>
                </a:solidFill>
                <a:latin typeface="+mn-lt"/>
              </a:rPr>
              <a:t>  m = (D, A, S) </a:t>
            </a:r>
            <a:r>
              <a:rPr lang="fr-CH" sz="2000" kern="0" dirty="0" err="1">
                <a:solidFill>
                  <a:srgbClr val="5F5F5F"/>
                </a:solidFill>
                <a:latin typeface="+mn-lt"/>
              </a:rPr>
              <a:t>depends</a:t>
            </a:r>
            <a:r>
              <a:rPr lang="fr-CH" sz="2000" kern="0" dirty="0">
                <a:solidFill>
                  <a:srgbClr val="5F5F5F"/>
                </a:solidFill>
                <a:latin typeface="+mn-lt"/>
              </a:rPr>
              <a:t> on time (</a:t>
            </a:r>
            <a:r>
              <a:rPr lang="fr-CH" sz="2000" kern="0" dirty="0" err="1">
                <a:solidFill>
                  <a:srgbClr val="5F5F5F"/>
                </a:solidFill>
                <a:latin typeface="+mn-lt"/>
              </a:rPr>
              <a:t>is</a:t>
            </a:r>
            <a:r>
              <a:rPr lang="fr-CH" sz="2000" kern="0" dirty="0">
                <a:solidFill>
                  <a:srgbClr val="5F5F5F"/>
                </a:solidFill>
                <a:latin typeface="+mn-lt"/>
              </a:rPr>
              <a:t> solution of the ODE)</a:t>
            </a:r>
            <a:endParaRPr lang="fr-CH" kern="0" dirty="0">
              <a:solidFill>
                <a:srgbClr val="5F5F5F"/>
              </a:solidFill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Blip>
                <a:blip r:embed="rId4"/>
              </a:buBlip>
              <a:defRPr/>
            </a:pPr>
            <a:endParaRPr lang="fr-CH" kern="0" baseline="-25000" dirty="0">
              <a:solidFill>
                <a:srgbClr val="5F5F5F"/>
              </a:solidFill>
              <a:latin typeface="+mn-lt"/>
            </a:endParaRP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8126614B-0E37-4D98-9AAD-05FC288BDDE0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552700" y="800100"/>
            <a:ext cx="6105525" cy="1076325"/>
          </a:xfrm>
          <a:prstGeom prst="rect">
            <a:avLst/>
          </a:prstGeom>
          <a:noFill/>
          <a:ln w="9525" algn="ctr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pPr algn="l"/>
            <a:endParaRPr lang="fr-CH"/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3892550" y="212725"/>
            <a:ext cx="461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H"/>
              <a:t>A</a:t>
            </a:r>
            <a:r>
              <a:rPr lang="fr-CH" baseline="30000"/>
              <a:t>N</a:t>
            </a:r>
          </a:p>
        </p:txBody>
      </p:sp>
      <p:cxnSp>
        <p:nvCxnSpPr>
          <p:cNvPr id="26631" name="Straight Arrow Connector 8"/>
          <p:cNvCxnSpPr>
            <a:cxnSpLocks noChangeShapeType="1"/>
            <a:stCxn id="26630" idx="3"/>
            <a:endCxn id="26629" idx="0"/>
          </p:cNvCxnSpPr>
          <p:nvPr/>
        </p:nvCxnSpPr>
        <p:spPr bwMode="auto">
          <a:xfrm>
            <a:off x="4354513" y="398463"/>
            <a:ext cx="1250950" cy="401637"/>
          </a:xfrm>
          <a:prstGeom prst="straightConnector1">
            <a:avLst/>
          </a:prstGeom>
          <a:noFill/>
          <a:ln w="9525" algn="ctr">
            <a:solidFill>
              <a:srgbClr val="FF3300"/>
            </a:solidFill>
            <a:round/>
            <a:headEnd/>
            <a:tailEnd type="arrow" w="med" len="med"/>
          </a:ln>
        </p:spPr>
      </p:cxnSp>
      <p:pic>
        <p:nvPicPr>
          <p:cNvPr id="2663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1413" y="3752850"/>
            <a:ext cx="7277100" cy="89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13" y="3771900"/>
            <a:ext cx="8543925" cy="3086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9699" name="Title 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CH" smtClean="0"/>
              <a:t>Computing the Transition Probability</a:t>
            </a:r>
          </a:p>
        </p:txBody>
      </p:sp>
      <p:sp>
        <p:nvSpPr>
          <p:cNvPr id="29700" name="Content Placeholder 1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fr-CH" smtClean="0"/>
              <a:t>P</a:t>
            </a:r>
            <a:r>
              <a:rPr lang="fr-CH" baseline="30000" smtClean="0"/>
              <a:t>N</a:t>
            </a:r>
            <a:r>
              <a:rPr lang="fr-CH" baseline="-25000" smtClean="0"/>
              <a:t>i,j </a:t>
            </a:r>
            <a:r>
              <a:rPr lang="fr-CH" smtClean="0"/>
              <a:t>(m) is </a:t>
            </a:r>
            <a:r>
              <a:rPr lang="fr-CH" smtClean="0">
                <a:solidFill>
                  <a:srgbClr val="FF0000"/>
                </a:solidFill>
              </a:rPr>
              <a:t>the transition probability </a:t>
            </a:r>
            <a:r>
              <a:rPr lang="fr-CH" smtClean="0"/>
              <a:t>for one object, given that the state if m</a:t>
            </a:r>
            <a:endParaRPr lang="fr-CH" baseline="-25000" smtClean="0"/>
          </a:p>
        </p:txBody>
      </p:sp>
      <p:sp>
        <p:nvSpPr>
          <p:cNvPr id="2970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D7B9870B-C3D5-4C96-920F-EFD06512A929}" type="slidenum">
              <a:rPr lang="en-US" smtClean="0"/>
              <a:pPr/>
              <a:t>46</a:t>
            </a:fld>
            <a:endParaRPr lang="en-US" smtClean="0"/>
          </a:p>
        </p:txBody>
      </p:sp>
      <p:pic>
        <p:nvPicPr>
          <p:cNvPr id="2970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113" y="1447800"/>
            <a:ext cx="8105775" cy="2247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140575" cy="908050"/>
          </a:xfrm>
        </p:spPr>
        <p:txBody>
          <a:bodyPr/>
          <a:lstStyle/>
          <a:p>
            <a:r>
              <a:rPr lang="fr-CH" dirty="0" smtClean="0"/>
              <a:t>The </a:t>
            </a:r>
            <a:r>
              <a:rPr lang="fr-CH" dirty="0" err="1" smtClean="0"/>
              <a:t>Two</a:t>
            </a:r>
            <a:r>
              <a:rPr lang="fr-CH" dirty="0" smtClean="0"/>
              <a:t> </a:t>
            </a:r>
            <a:r>
              <a:rPr lang="fr-CH" dirty="0" err="1" smtClean="0"/>
              <a:t>Interpretations</a:t>
            </a:r>
            <a:r>
              <a:rPr lang="fr-CH" dirty="0" smtClean="0"/>
              <a:t> of the </a:t>
            </a:r>
            <a:r>
              <a:rPr lang="fr-CH" dirty="0" err="1" smtClean="0"/>
              <a:t>Mean</a:t>
            </a:r>
            <a:r>
              <a:rPr lang="fr-CH" dirty="0" smtClean="0"/>
              <a:t> Field </a:t>
            </a:r>
            <a:r>
              <a:rPr lang="fr-CH" dirty="0" err="1" smtClean="0"/>
              <a:t>Limit</a:t>
            </a:r>
            <a:endParaRPr lang="fr-CH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447800"/>
            <a:ext cx="7588250" cy="4622800"/>
          </a:xfrm>
        </p:spPr>
        <p:txBody>
          <a:bodyPr/>
          <a:lstStyle/>
          <a:p>
            <a:pPr>
              <a:buNone/>
            </a:pPr>
            <a:r>
              <a:rPr lang="fr-CH" sz="2400" i="1" dirty="0" smtClean="0"/>
              <a:t>m(t) 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the approximation for large </a:t>
            </a:r>
            <a:r>
              <a:rPr lang="fr-CH" sz="2400" i="1" dirty="0" smtClean="0"/>
              <a:t>N</a:t>
            </a:r>
            <a:r>
              <a:rPr lang="fr-CH" sz="2400" dirty="0" smtClean="0"/>
              <a:t> of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400" dirty="0" smtClean="0"/>
              <a:t>the </a:t>
            </a:r>
            <a:r>
              <a:rPr lang="fr-CH" sz="2400" dirty="0" err="1" smtClean="0"/>
              <a:t>occupancy</a:t>
            </a:r>
            <a:r>
              <a:rPr lang="fr-CH" sz="2400" dirty="0" smtClean="0"/>
              <a:t> </a:t>
            </a:r>
            <a:r>
              <a:rPr lang="fr-CH" sz="2400" dirty="0" err="1" smtClean="0"/>
              <a:t>measure</a:t>
            </a:r>
            <a:r>
              <a:rPr lang="fr-CH" sz="2400" dirty="0" smtClean="0"/>
              <a:t> M</a:t>
            </a:r>
            <a:r>
              <a:rPr lang="fr-CH" sz="2400" baseline="30000" dirty="0" smtClean="0"/>
              <a:t>N</a:t>
            </a:r>
            <a:r>
              <a:rPr lang="fr-CH" sz="2400" dirty="0" smtClean="0"/>
              <a:t>(t)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400" dirty="0" smtClean="0"/>
              <a:t>the state </a:t>
            </a:r>
            <a:r>
              <a:rPr lang="fr-CH" sz="2400" dirty="0" err="1" smtClean="0"/>
              <a:t>probability</a:t>
            </a:r>
            <a:r>
              <a:rPr lang="fr-CH" sz="2400" dirty="0" smtClean="0"/>
              <a:t> for one </a:t>
            </a:r>
            <a:r>
              <a:rPr lang="fr-CH" sz="2400" dirty="0" err="1" smtClean="0"/>
              <a:t>object</a:t>
            </a:r>
            <a:r>
              <a:rPr lang="fr-CH" sz="2400" dirty="0" smtClean="0"/>
              <a:t> </a:t>
            </a:r>
            <a:r>
              <a:rPr lang="fr-CH" sz="2400" dirty="0" err="1" smtClean="0"/>
              <a:t>at</a:t>
            </a:r>
            <a:r>
              <a:rPr lang="fr-CH" sz="2400" dirty="0" smtClean="0"/>
              <a:t> time </a:t>
            </a:r>
            <a:r>
              <a:rPr lang="fr-CH" sz="2400" i="1" dirty="0" smtClean="0"/>
              <a:t>t, </a:t>
            </a:r>
            <a:r>
              <a:rPr lang="fr-CH" sz="2400" dirty="0" err="1" smtClean="0"/>
              <a:t>drawn</a:t>
            </a:r>
            <a:r>
              <a:rPr lang="fr-CH" sz="2400" dirty="0" smtClean="0"/>
              <a:t> </a:t>
            </a:r>
            <a:r>
              <a:rPr lang="fr-CH" sz="2400" dirty="0" err="1" smtClean="0"/>
              <a:t>at</a:t>
            </a:r>
            <a:r>
              <a:rPr lang="fr-CH" sz="2400" dirty="0" smtClean="0"/>
              <a:t> </a:t>
            </a:r>
            <a:r>
              <a:rPr lang="fr-CH" sz="2400" dirty="0" err="1" smtClean="0"/>
              <a:t>random</a:t>
            </a:r>
            <a:r>
              <a:rPr lang="fr-CH" sz="2400" dirty="0" smtClean="0"/>
              <a:t> </a:t>
            </a:r>
            <a:r>
              <a:rPr lang="fr-CH" sz="2400" dirty="0" err="1" smtClean="0"/>
              <a:t>among</a:t>
            </a:r>
            <a:r>
              <a:rPr lang="fr-CH" sz="2400" dirty="0" smtClean="0"/>
              <a:t> </a:t>
            </a:r>
            <a:r>
              <a:rPr lang="fr-CH" sz="2400" i="1" dirty="0" smtClean="0"/>
              <a:t>N </a:t>
            </a:r>
          </a:p>
          <a:p>
            <a:pPr marL="457200" indent="-457200">
              <a:buNone/>
            </a:pPr>
            <a:endParaRPr lang="fr-CH" sz="2400" i="1" dirty="0" smtClean="0"/>
          </a:p>
          <a:p>
            <a:pPr marL="457200" indent="-457200">
              <a:buNone/>
            </a:pPr>
            <a:r>
              <a:rPr lang="fr-CH" sz="2400" i="1" dirty="0" smtClean="0"/>
              <a:t>	The  state </a:t>
            </a:r>
            <a:r>
              <a:rPr lang="fr-CH" sz="2400" i="1" dirty="0" err="1" smtClean="0"/>
              <a:t>probability</a:t>
            </a:r>
            <a:r>
              <a:rPr lang="fr-CH" sz="2400" i="1" dirty="0" smtClean="0"/>
              <a:t> for one </a:t>
            </a:r>
            <a:r>
              <a:rPr lang="fr-CH" sz="2400" i="1" dirty="0" err="1" smtClean="0"/>
              <a:t>object</a:t>
            </a:r>
            <a:r>
              <a:rPr lang="fr-CH" sz="2400" i="1" dirty="0" smtClean="0"/>
              <a:t> </a:t>
            </a:r>
            <a:r>
              <a:rPr lang="fr-CH" sz="2400" i="1" dirty="0" err="1" smtClean="0"/>
              <a:t>at</a:t>
            </a:r>
            <a:r>
              <a:rPr lang="fr-CH" sz="2400" i="1" dirty="0" smtClean="0"/>
              <a:t> time t, </a:t>
            </a:r>
            <a:r>
              <a:rPr lang="fr-CH" sz="2400" i="1" dirty="0" err="1" smtClean="0"/>
              <a:t>known</a:t>
            </a:r>
            <a:r>
              <a:rPr lang="fr-CH" sz="2400" i="1" dirty="0" smtClean="0"/>
              <a:t> to </a:t>
            </a:r>
            <a:r>
              <a:rPr lang="fr-CH" sz="2400" i="1" dirty="0" err="1" smtClean="0"/>
              <a:t>be</a:t>
            </a:r>
            <a:r>
              <a:rPr lang="fr-CH" sz="2400" i="1" dirty="0" smtClean="0"/>
              <a:t> in state i </a:t>
            </a:r>
            <a:r>
              <a:rPr lang="fr-CH" sz="2400" i="1" dirty="0" err="1" smtClean="0"/>
              <a:t>at</a:t>
            </a:r>
            <a:r>
              <a:rPr lang="fr-CH" sz="2400" i="1" dirty="0" smtClean="0"/>
              <a:t> time 0, </a:t>
            </a:r>
            <a:r>
              <a:rPr lang="fr-CH" sz="2400" i="1" dirty="0" err="1" smtClean="0"/>
              <a:t>follows</a:t>
            </a:r>
            <a:r>
              <a:rPr lang="fr-CH" sz="2400" i="1" dirty="0" smtClean="0"/>
              <a:t> the </a:t>
            </a:r>
            <a:r>
              <a:rPr lang="fr-CH" sz="2400" i="1" dirty="0" err="1" smtClean="0"/>
              <a:t>same</a:t>
            </a:r>
            <a:r>
              <a:rPr lang="fr-CH" sz="2400" i="1" dirty="0" smtClean="0"/>
              <a:t> ODE as the </a:t>
            </a:r>
            <a:r>
              <a:rPr lang="fr-CH" sz="2400" i="1" dirty="0" err="1" smtClean="0"/>
              <a:t>mean</a:t>
            </a:r>
            <a:r>
              <a:rPr lang="fr-CH" sz="2400" i="1" dirty="0" smtClean="0"/>
              <a:t> </a:t>
            </a:r>
            <a:r>
              <a:rPr lang="fr-CH" sz="2400" i="1" dirty="0" err="1" smtClean="0"/>
              <a:t>field</a:t>
            </a:r>
            <a:r>
              <a:rPr lang="fr-CH" sz="2400" i="1" dirty="0" smtClean="0"/>
              <a:t> </a:t>
            </a:r>
            <a:r>
              <a:rPr lang="fr-CH" sz="2400" i="1" dirty="0" err="1" smtClean="0"/>
              <a:t>limit</a:t>
            </a:r>
            <a:r>
              <a:rPr lang="fr-CH" sz="2400" i="1" dirty="0" smtClean="0"/>
              <a:t>, but </a:t>
            </a:r>
            <a:r>
              <a:rPr lang="fr-CH" sz="2400" i="1" dirty="0" err="1" smtClean="0"/>
              <a:t>with</a:t>
            </a:r>
            <a:r>
              <a:rPr lang="fr-CH" sz="2400" i="1" dirty="0" smtClean="0"/>
              <a:t> </a:t>
            </a:r>
            <a:r>
              <a:rPr lang="fr-CH" sz="2400" i="1" dirty="0" err="1" smtClean="0"/>
              <a:t>different</a:t>
            </a:r>
            <a:r>
              <a:rPr lang="fr-CH" sz="2400" i="1" dirty="0" smtClean="0"/>
              <a:t> initial condition</a:t>
            </a:r>
          </a:p>
          <a:p>
            <a:pPr marL="457200" indent="-457200">
              <a:buFont typeface="+mj-lt"/>
              <a:buAutoNum type="arabicPeriod"/>
            </a:pPr>
            <a:endParaRPr lang="fr-CH" sz="2400" i="1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875D6295-6406-4869-9BF7-2359FCF92C7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STATIONARY REGIME OF </a:t>
            </a:r>
            <a:r>
              <a:rPr lang="fr-CH" dirty="0" err="1" smtClean="0"/>
              <a:t>mean</a:t>
            </a:r>
            <a:r>
              <a:rPr lang="fr-CH" dirty="0" smtClean="0"/>
              <a:t> Field </a:t>
            </a:r>
            <a:r>
              <a:rPr lang="fr-CH" dirty="0" err="1" smtClean="0"/>
              <a:t>Limit</a:t>
            </a:r>
            <a:endParaRPr lang="fr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STATIONARY REGIME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191F277-6BE5-406B-A866-C95192C0CCA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Stationary</a:t>
            </a:r>
            <a:r>
              <a:rPr lang="fr-CH" dirty="0" smtClean="0"/>
              <a:t> </a:t>
            </a:r>
            <a:r>
              <a:rPr lang="fr-CH" dirty="0" err="1" smtClean="0"/>
              <a:t>Regimes</a:t>
            </a:r>
            <a:endParaRPr lang="fr-CH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388" y="1052513"/>
            <a:ext cx="5307012" cy="5689600"/>
          </a:xfrm>
        </p:spPr>
        <p:txBody>
          <a:bodyPr/>
          <a:lstStyle/>
          <a:p>
            <a:r>
              <a:rPr lang="fr-CH" sz="2800" dirty="0" smtClean="0"/>
              <a:t>Original </a:t>
            </a:r>
            <a:r>
              <a:rPr lang="fr-CH" sz="2800" dirty="0" err="1" smtClean="0"/>
              <a:t>process</a:t>
            </a:r>
            <a:r>
              <a:rPr lang="fr-CH" sz="2800" dirty="0" smtClean="0"/>
              <a:t> </a:t>
            </a:r>
            <a:r>
              <a:rPr lang="fr-CH" sz="2800" dirty="0" err="1" smtClean="0"/>
              <a:t>is</a:t>
            </a:r>
            <a:r>
              <a:rPr lang="fr-CH" sz="2800" dirty="0" smtClean="0"/>
              <a:t> </a:t>
            </a:r>
            <a:r>
              <a:rPr lang="fr-CH" sz="2800" dirty="0" err="1" smtClean="0"/>
              <a:t>random</a:t>
            </a:r>
            <a:r>
              <a:rPr lang="fr-CH" sz="2800" dirty="0" smtClean="0"/>
              <a:t>, assume </a:t>
            </a:r>
            <a:r>
              <a:rPr lang="fr-CH" sz="2800" dirty="0" err="1" smtClean="0"/>
              <a:t>it</a:t>
            </a:r>
            <a:r>
              <a:rPr lang="fr-CH" sz="2800" dirty="0" smtClean="0"/>
              <a:t> has a unique </a:t>
            </a:r>
            <a:r>
              <a:rPr lang="fr-CH" sz="2800" dirty="0" err="1" smtClean="0"/>
              <a:t>stationary</a:t>
            </a:r>
            <a:r>
              <a:rPr lang="fr-CH" sz="2800" dirty="0" smtClean="0"/>
              <a:t> </a:t>
            </a:r>
            <a:r>
              <a:rPr lang="fr-CH" sz="2800" dirty="0" err="1" smtClean="0"/>
              <a:t>regime</a:t>
            </a:r>
            <a:endParaRPr lang="fr-CH" sz="2800" dirty="0" smtClean="0"/>
          </a:p>
          <a:p>
            <a:endParaRPr lang="fr-CH" sz="2800" dirty="0" smtClean="0"/>
          </a:p>
          <a:p>
            <a:r>
              <a:rPr lang="fr-CH" sz="2800" dirty="0" smtClean="0"/>
              <a:t>The </a:t>
            </a:r>
            <a:r>
              <a:rPr lang="fr-CH" sz="2800" dirty="0" err="1" smtClean="0"/>
              <a:t>mean</a:t>
            </a:r>
            <a:r>
              <a:rPr lang="fr-CH" sz="2800" dirty="0" smtClean="0"/>
              <a:t> </a:t>
            </a:r>
            <a:r>
              <a:rPr lang="fr-CH" sz="2800" dirty="0" err="1" smtClean="0"/>
              <a:t>field</a:t>
            </a:r>
            <a:r>
              <a:rPr lang="fr-CH" sz="2800" dirty="0" smtClean="0"/>
              <a:t> </a:t>
            </a:r>
            <a:r>
              <a:rPr lang="fr-CH" sz="2800" dirty="0" err="1" smtClean="0"/>
              <a:t>limit</a:t>
            </a:r>
            <a:r>
              <a:rPr lang="fr-CH" sz="2800" dirty="0" smtClean="0"/>
              <a:t> </a:t>
            </a:r>
            <a:r>
              <a:rPr lang="fr-CH" sz="2800" dirty="0" err="1" smtClean="0"/>
              <a:t>is</a:t>
            </a:r>
            <a:r>
              <a:rPr lang="fr-CH" sz="2800" dirty="0" smtClean="0"/>
              <a:t> </a:t>
            </a:r>
            <a:r>
              <a:rPr lang="fr-CH" sz="2800" dirty="0" err="1" smtClean="0"/>
              <a:t>deterministic</a:t>
            </a:r>
            <a:r>
              <a:rPr lang="fr-CH" sz="2800" dirty="0" smtClean="0"/>
              <a:t>;</a:t>
            </a:r>
          </a:p>
          <a:p>
            <a:endParaRPr lang="fr-CH" sz="2800" dirty="0" smtClean="0"/>
          </a:p>
          <a:p>
            <a:pPr>
              <a:buNone/>
            </a:pPr>
            <a:r>
              <a:rPr lang="fr-CH" sz="2800" b="1" dirty="0" smtClean="0"/>
              <a:t>Q:</a:t>
            </a:r>
            <a:r>
              <a:rPr lang="fr-CH" sz="2800" dirty="0" smtClean="0"/>
              <a:t> </a:t>
            </a:r>
            <a:r>
              <a:rPr lang="fr-CH" sz="2800" dirty="0" err="1" smtClean="0"/>
              <a:t>What</a:t>
            </a:r>
            <a:r>
              <a:rPr lang="fr-CH" sz="2800" dirty="0" smtClean="0"/>
              <a:t> </a:t>
            </a:r>
            <a:r>
              <a:rPr lang="fr-CH" sz="2800" dirty="0" err="1" smtClean="0"/>
              <a:t>is</a:t>
            </a:r>
            <a:r>
              <a:rPr lang="fr-CH" sz="2800" dirty="0" smtClean="0"/>
              <a:t> the </a:t>
            </a:r>
            <a:r>
              <a:rPr lang="fr-CH" sz="2800" dirty="0" err="1" smtClean="0"/>
              <a:t>stationary</a:t>
            </a:r>
            <a:r>
              <a:rPr lang="fr-CH" sz="2800" dirty="0" smtClean="0"/>
              <a:t> </a:t>
            </a:r>
            <a:r>
              <a:rPr lang="fr-CH" sz="2800" dirty="0" err="1" smtClean="0"/>
              <a:t>regime</a:t>
            </a:r>
            <a:r>
              <a:rPr lang="fr-CH" sz="2800" dirty="0" smtClean="0"/>
              <a:t> for a </a:t>
            </a:r>
            <a:r>
              <a:rPr lang="fr-CH" sz="2800" dirty="0" err="1" smtClean="0"/>
              <a:t>deterministic</a:t>
            </a:r>
            <a:r>
              <a:rPr lang="fr-CH" sz="2800" dirty="0" smtClean="0"/>
              <a:t> </a:t>
            </a:r>
            <a:r>
              <a:rPr lang="fr-CH" sz="2800" dirty="0" err="1" smtClean="0"/>
              <a:t>process</a:t>
            </a:r>
            <a:r>
              <a:rPr lang="fr-CH" sz="2800" dirty="0" smtClean="0"/>
              <a:t> ?</a:t>
            </a:r>
            <a:endParaRPr lang="fr-CH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191F277-6BE5-406B-A866-C95192C0CCA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 l="47198" r="6261" b="4562"/>
          <a:stretch>
            <a:fillRect/>
          </a:stretch>
        </p:blipFill>
        <p:spPr bwMode="auto">
          <a:xfrm>
            <a:off x="5829300" y="619125"/>
            <a:ext cx="3257550" cy="6076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Common </a:t>
            </a:r>
            <a:r>
              <a:rPr lang="fr-CH" dirty="0" err="1" smtClean="0"/>
              <a:t>Assumptions</a:t>
            </a:r>
            <a:endParaRPr lang="fr-CH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3000" y="685800"/>
            <a:ext cx="7543800" cy="605631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Time is discrete or continuous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i="1" dirty="0" smtClean="0"/>
              <a:t>N</a:t>
            </a:r>
            <a:r>
              <a:rPr lang="en-US" sz="2400" dirty="0" smtClean="0"/>
              <a:t> objects</a:t>
            </a:r>
          </a:p>
          <a:p>
            <a:pPr eaLnBrk="1" hangingPunct="1"/>
            <a:r>
              <a:rPr lang="en-US" sz="2400" dirty="0" smtClean="0"/>
              <a:t>Object </a:t>
            </a:r>
            <a:r>
              <a:rPr lang="en-US" sz="2400" i="1" dirty="0" smtClean="0"/>
              <a:t>n</a:t>
            </a:r>
            <a:r>
              <a:rPr lang="en-US" sz="2400" dirty="0" smtClean="0"/>
              <a:t> has state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i="1" dirty="0" smtClean="0"/>
              <a:t>(t)</a:t>
            </a:r>
          </a:p>
          <a:p>
            <a:pPr eaLnBrk="1" hangingPunct="1"/>
            <a:r>
              <a:rPr lang="en-US" sz="2400" i="1" dirty="0" smtClean="0"/>
              <a:t>(X</a:t>
            </a:r>
            <a:r>
              <a:rPr lang="en-US" sz="2400" i="1" baseline="30000" dirty="0" smtClean="0"/>
              <a:t>N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(t), …, X</a:t>
            </a:r>
            <a:r>
              <a:rPr lang="en-US" sz="2400" i="1" baseline="30000" dirty="0" smtClean="0"/>
              <a:t>N</a:t>
            </a:r>
            <a:r>
              <a:rPr lang="en-US" sz="2400" i="1" baseline="-25000" dirty="0" smtClean="0"/>
              <a:t>N</a:t>
            </a:r>
            <a:r>
              <a:rPr lang="en-US" sz="2400" i="1" dirty="0" smtClean="0"/>
              <a:t>(t)) </a:t>
            </a:r>
            <a:r>
              <a:rPr lang="en-US" sz="2400" dirty="0" smtClean="0"/>
              <a:t>is Markov</a:t>
            </a:r>
            <a:br>
              <a:rPr lang="en-US" sz="2400" dirty="0" smtClean="0"/>
            </a:br>
            <a:r>
              <a:rPr lang="en-US" sz="2400" i="1" dirty="0" smtClean="0"/>
              <a:t>=&gt; M</a:t>
            </a:r>
            <a:r>
              <a:rPr lang="en-US" sz="2400" i="1" baseline="30000" dirty="0" smtClean="0"/>
              <a:t>N</a:t>
            </a:r>
            <a:r>
              <a:rPr lang="en-US" sz="2400" i="1" dirty="0" smtClean="0"/>
              <a:t>(t)</a:t>
            </a:r>
            <a:r>
              <a:rPr lang="en-US" sz="2400" dirty="0" smtClean="0"/>
              <a:t> = occupancy measure process is also Markov</a:t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/>
            <a:r>
              <a:rPr lang="en-US" sz="2400" dirty="0" smtClean="0"/>
              <a:t>Objects can be observed only through their state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i="1" dirty="0" smtClean="0"/>
              <a:t>N</a:t>
            </a:r>
            <a:r>
              <a:rPr lang="en-US" sz="2400" dirty="0" smtClean="0"/>
              <a:t> is large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None/>
            </a:pPr>
            <a:r>
              <a:rPr lang="en-US" sz="2400" dirty="0" smtClean="0"/>
              <a:t>	Called “</a:t>
            </a:r>
            <a:r>
              <a:rPr lang="en-US" sz="2400" i="1" dirty="0" smtClean="0"/>
              <a:t>Mean Field Interaction Models</a:t>
            </a:r>
            <a:r>
              <a:rPr lang="en-US" sz="2400" dirty="0" smtClean="0"/>
              <a:t>” in the Performance Evaluation community</a:t>
            </a:r>
            <a:br>
              <a:rPr lang="en-US" sz="2400" dirty="0" smtClean="0"/>
            </a:br>
            <a:r>
              <a:rPr lang="fr-CH" sz="2400" dirty="0" smtClean="0"/>
              <a:t>[McDonald(2007), </a:t>
            </a:r>
            <a:r>
              <a:rPr lang="fr-CH" sz="2400" dirty="0" err="1" smtClean="0"/>
              <a:t>Benaïm</a:t>
            </a:r>
            <a:r>
              <a:rPr lang="fr-CH" sz="2400" dirty="0" smtClean="0"/>
              <a:t> and Le Boudec(2008)]</a:t>
            </a:r>
            <a:endParaRPr lang="en-US" sz="2400" dirty="0" smtClean="0"/>
          </a:p>
          <a:p>
            <a:endParaRPr lang="fr-CH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400" dirty="0" err="1" smtClean="0"/>
              <a:t>Frequent</a:t>
            </a:r>
            <a:r>
              <a:rPr lang="fr-CH" sz="4400" dirty="0" smtClean="0"/>
              <a:t> </a:t>
            </a:r>
            <a:r>
              <a:rPr lang="fr-CH" sz="4400" dirty="0" err="1" smtClean="0"/>
              <a:t>Answer</a:t>
            </a:r>
            <a:endParaRPr lang="fr-CH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2400" dirty="0" err="1" smtClean="0"/>
              <a:t>Mean</a:t>
            </a:r>
            <a:r>
              <a:rPr lang="fr-CH" sz="2400" dirty="0" smtClean="0"/>
              <a:t> </a:t>
            </a:r>
            <a:r>
              <a:rPr lang="fr-CH" sz="2400" dirty="0" err="1" smtClean="0"/>
              <a:t>field</a:t>
            </a:r>
            <a:r>
              <a:rPr lang="fr-CH" sz="2400" dirty="0" smtClean="0"/>
              <a:t> </a:t>
            </a:r>
            <a:r>
              <a:rPr lang="fr-CH" sz="2400" dirty="0" err="1" smtClean="0"/>
              <a:t>limit</a:t>
            </a:r>
            <a:r>
              <a:rPr lang="fr-CH" sz="2400" dirty="0" smtClean="0"/>
              <a:t> :</a:t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endParaRPr lang="fr-CH" sz="2400" dirty="0" smtClean="0"/>
          </a:p>
          <a:p>
            <a:r>
              <a:rPr lang="fr-CH" sz="2400" dirty="0" err="1" smtClean="0"/>
              <a:t>Stationary</a:t>
            </a:r>
            <a:r>
              <a:rPr lang="fr-CH" sz="2400" dirty="0" smtClean="0"/>
              <a:t> </a:t>
            </a:r>
            <a:r>
              <a:rPr lang="fr-CH" sz="2400" dirty="0" err="1" smtClean="0"/>
              <a:t>regime</a:t>
            </a:r>
            <a:r>
              <a:rPr lang="fr-CH" sz="2400" dirty="0" smtClean="0"/>
              <a:t> </a:t>
            </a:r>
            <a:endParaRPr lang="fr-CH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 l="47198" r="6261" b="4562"/>
          <a:stretch>
            <a:fillRect/>
          </a:stretch>
        </p:blipFill>
        <p:spPr bwMode="auto">
          <a:xfrm>
            <a:off x="5829300" y="619125"/>
            <a:ext cx="3257550" cy="6076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752600"/>
            <a:ext cx="22669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810000"/>
            <a:ext cx="21145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46AF0DC0-B50F-46C2-9F16-2A050E2C7165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dirty="0" err="1" smtClean="0"/>
              <a:t>Example</a:t>
            </a:r>
            <a:endParaRPr lang="en-US" dirty="0" smtClean="0"/>
          </a:p>
        </p:txBody>
      </p:sp>
      <p:sp>
        <p:nvSpPr>
          <p:cNvPr id="38916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052513"/>
            <a:ext cx="3116262" cy="5689600"/>
          </a:xfrm>
        </p:spPr>
        <p:txBody>
          <a:bodyPr/>
          <a:lstStyle/>
          <a:p>
            <a:pPr eaLnBrk="1" hangingPunct="1"/>
            <a:r>
              <a:rPr lang="en-US" dirty="0" smtClean="0"/>
              <a:t>Same as before except for one parameter value : </a:t>
            </a:r>
            <a:r>
              <a:rPr lang="fr-FR" i="1" dirty="0" smtClean="0"/>
              <a:t>h </a:t>
            </a:r>
            <a:r>
              <a:rPr lang="fr-FR" dirty="0" smtClean="0"/>
              <a:t>= 0.1 </a:t>
            </a:r>
            <a:r>
              <a:rPr lang="fr-FR" dirty="0" err="1" smtClean="0"/>
              <a:t>instead</a:t>
            </a:r>
            <a:r>
              <a:rPr lang="fr-FR" dirty="0" smtClean="0"/>
              <a:t> of 0.3</a:t>
            </a:r>
          </a:p>
          <a:p>
            <a:pPr eaLnBrk="1" hangingPunct="1">
              <a:buNone/>
            </a:pPr>
            <a:endParaRPr lang="fr-FR" sz="2000" dirty="0" smtClean="0"/>
          </a:p>
          <a:p>
            <a:pPr eaLnBrk="1" hangingPunct="1"/>
            <a:r>
              <a:rPr lang="fr-FR" sz="2000" dirty="0" smtClean="0"/>
              <a:t>The ODE </a:t>
            </a:r>
            <a:r>
              <a:rPr lang="fr-FR" sz="2000" dirty="0" err="1" smtClean="0"/>
              <a:t>does</a:t>
            </a:r>
            <a:r>
              <a:rPr lang="fr-FR" sz="2000" dirty="0" smtClean="0"/>
              <a:t> not converge to a unique </a:t>
            </a:r>
            <a:r>
              <a:rPr lang="fr-FR" sz="2000" dirty="0" err="1" smtClean="0"/>
              <a:t>attractor</a:t>
            </a:r>
            <a:r>
              <a:rPr lang="fr-FR" sz="2000" dirty="0" smtClean="0"/>
              <a:t> (</a:t>
            </a:r>
            <a:r>
              <a:rPr lang="fr-FR" sz="2000" dirty="0" err="1" smtClean="0"/>
              <a:t>limit</a:t>
            </a:r>
            <a:r>
              <a:rPr lang="fr-FR" sz="2000" dirty="0" smtClean="0"/>
              <a:t> cycle)</a:t>
            </a:r>
          </a:p>
          <a:p>
            <a:pPr eaLnBrk="1" hangingPunct="1"/>
            <a:endParaRPr lang="fr-FR" dirty="0" smtClean="0"/>
          </a:p>
          <a:p>
            <a:pPr eaLnBrk="1" hangingPunct="1"/>
            <a:r>
              <a:rPr lang="fr-FR" sz="2000" dirty="0" smtClean="0"/>
              <a:t>The </a:t>
            </a:r>
            <a:r>
              <a:rPr lang="fr-FR" sz="2000" dirty="0" err="1" smtClean="0"/>
              <a:t>equation</a:t>
            </a:r>
            <a:r>
              <a:rPr lang="fr-FR" sz="2000" dirty="0" smtClean="0"/>
              <a:t> F(m) = 0</a:t>
            </a:r>
            <a:br>
              <a:rPr lang="fr-FR" sz="2000" dirty="0" smtClean="0"/>
            </a:br>
            <a:r>
              <a:rPr lang="fr-FR" sz="2000" dirty="0" smtClean="0"/>
              <a:t>has a unique solution (</a:t>
            </a:r>
            <a:r>
              <a:rPr lang="fr-FR" sz="2000" dirty="0" err="1" smtClean="0"/>
              <a:t>red</a:t>
            </a:r>
            <a:r>
              <a:rPr lang="fr-FR" sz="2000" dirty="0" smtClean="0"/>
              <a:t> cross)</a:t>
            </a:r>
          </a:p>
          <a:p>
            <a:pPr eaLnBrk="1" hangingPunct="1"/>
            <a:endParaRPr lang="fr-FR" sz="2000" dirty="0" smtClean="0"/>
          </a:p>
        </p:txBody>
      </p:sp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3" cstate="print"/>
          <a:srcRect l="2553" r="2475"/>
          <a:stretch>
            <a:fillRect/>
          </a:stretch>
        </p:blipFill>
        <p:spPr bwMode="auto">
          <a:xfrm>
            <a:off x="3295650" y="846138"/>
            <a:ext cx="5848350" cy="5895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CRITIQUE OF FIXED POINT </a:t>
            </a:r>
            <a:r>
              <a:rPr lang="fr-CH" dirty="0" err="1" smtClean="0"/>
              <a:t>Method</a:t>
            </a:r>
            <a:endParaRPr lang="fr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STATIONARY REGIME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191F277-6BE5-406B-A866-C95192C0CCA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</a:t>
            </a:r>
            <a:r>
              <a:rPr lang="fr-CH" dirty="0" err="1" smtClean="0"/>
              <a:t>Fixed</a:t>
            </a:r>
            <a:r>
              <a:rPr lang="fr-CH" dirty="0" smtClean="0"/>
              <a:t> Point </a:t>
            </a:r>
            <a:r>
              <a:rPr lang="fr-CH" dirty="0" err="1" smtClean="0"/>
              <a:t>Method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052513"/>
            <a:ext cx="7669212" cy="5689600"/>
          </a:xfrm>
        </p:spPr>
        <p:txBody>
          <a:bodyPr/>
          <a:lstStyle/>
          <a:p>
            <a:r>
              <a:rPr lang="fr-CH" sz="2400" dirty="0" smtClean="0"/>
              <a:t>A </a:t>
            </a:r>
            <a:r>
              <a:rPr lang="fr-CH" sz="2400" dirty="0" err="1" smtClean="0"/>
              <a:t>generic</a:t>
            </a:r>
            <a:r>
              <a:rPr lang="fr-CH" sz="2400" dirty="0" smtClean="0"/>
              <a:t> </a:t>
            </a:r>
            <a:r>
              <a:rPr lang="fr-CH" sz="2400" dirty="0" err="1" smtClean="0"/>
              <a:t>method</a:t>
            </a:r>
            <a:r>
              <a:rPr lang="fr-CH" sz="2400" dirty="0" smtClean="0"/>
              <a:t>, </a:t>
            </a:r>
            <a:r>
              <a:rPr lang="fr-CH" sz="2400" dirty="0" err="1" smtClean="0"/>
              <a:t>sometimes</a:t>
            </a:r>
            <a:r>
              <a:rPr lang="fr-CH" sz="2400" dirty="0" smtClean="0"/>
              <a:t> </a:t>
            </a:r>
            <a:r>
              <a:rPr lang="fr-CH" sz="2400" dirty="0" err="1" smtClean="0"/>
              <a:t>implicitly</a:t>
            </a:r>
            <a:r>
              <a:rPr lang="fr-CH" sz="2400" dirty="0" smtClean="0"/>
              <a:t> </a:t>
            </a:r>
            <a:r>
              <a:rPr lang="fr-CH" sz="2400" dirty="0" err="1" smtClean="0"/>
              <a:t>used</a:t>
            </a:r>
            <a:endParaRPr lang="fr-CH" sz="2400" dirty="0" smtClean="0"/>
          </a:p>
          <a:p>
            <a:r>
              <a:rPr lang="fr-CH" sz="2400" dirty="0" err="1" smtClean="0"/>
              <a:t>Method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as </a:t>
            </a:r>
            <a:r>
              <a:rPr lang="fr-CH" sz="2400" dirty="0" err="1" smtClean="0"/>
              <a:t>follows</a:t>
            </a:r>
            <a:r>
              <a:rPr lang="fr-CH" sz="2400" dirty="0" smtClean="0"/>
              <a:t>:</a:t>
            </a:r>
          </a:p>
          <a:p>
            <a:pPr lvl="1"/>
            <a:r>
              <a:rPr lang="fr-CH" sz="2000" dirty="0" smtClean="0"/>
              <a:t>Assume </a:t>
            </a:r>
            <a:r>
              <a:rPr lang="fr-CH" sz="2000" dirty="0" err="1" smtClean="0"/>
              <a:t>many</a:t>
            </a:r>
            <a:r>
              <a:rPr lang="fr-CH" sz="2000" dirty="0" smtClean="0"/>
              <a:t> </a:t>
            </a:r>
            <a:r>
              <a:rPr lang="fr-CH" sz="2000" dirty="0" err="1" smtClean="0"/>
              <a:t>interacting</a:t>
            </a:r>
            <a:r>
              <a:rPr lang="fr-CH" sz="2000" dirty="0" smtClean="0"/>
              <a:t> </a:t>
            </a:r>
            <a:r>
              <a:rPr lang="fr-CH" sz="2000" dirty="0" err="1" smtClean="0"/>
              <a:t>objects</a:t>
            </a:r>
            <a:r>
              <a:rPr lang="fr-CH" sz="2000" dirty="0" smtClean="0"/>
              <a:t>, focus on one </a:t>
            </a:r>
            <a:r>
              <a:rPr lang="fr-CH" sz="2000" dirty="0" err="1" smtClean="0"/>
              <a:t>object</a:t>
            </a:r>
            <a:endParaRPr lang="fr-CH" sz="2000" dirty="0" smtClean="0"/>
          </a:p>
          <a:p>
            <a:pPr lvl="1"/>
            <a:r>
              <a:rPr lang="fr-CH" sz="2000" dirty="0" err="1" smtClean="0"/>
              <a:t>Pretend</a:t>
            </a:r>
            <a:r>
              <a:rPr lang="fr-CH" sz="2000" dirty="0" smtClean="0"/>
              <a:t> </a:t>
            </a:r>
            <a:r>
              <a:rPr lang="fr-CH" sz="2000" dirty="0" err="1" smtClean="0"/>
              <a:t>this</a:t>
            </a:r>
            <a:r>
              <a:rPr lang="fr-CH" sz="2000" dirty="0" smtClean="0"/>
              <a:t> and </a:t>
            </a:r>
            <a:r>
              <a:rPr lang="fr-CH" sz="2000" dirty="0" err="1" smtClean="0"/>
              <a:t>other</a:t>
            </a:r>
            <a:r>
              <a:rPr lang="fr-CH" sz="2000" dirty="0" smtClean="0"/>
              <a:t> </a:t>
            </a:r>
            <a:r>
              <a:rPr lang="fr-CH" sz="2000" dirty="0" err="1" smtClean="0"/>
              <a:t>objects</a:t>
            </a:r>
            <a:r>
              <a:rPr lang="fr-CH" sz="2000" dirty="0" smtClean="0"/>
              <a:t> have a state </a:t>
            </a:r>
            <a:r>
              <a:rPr lang="fr-CH" sz="2000" dirty="0" err="1" smtClean="0"/>
              <a:t>distributed</a:t>
            </a:r>
            <a:r>
              <a:rPr lang="fr-CH" sz="2000" dirty="0" smtClean="0"/>
              <a:t> </a:t>
            </a:r>
            <a:r>
              <a:rPr lang="fr-CH" sz="2000" dirty="0" err="1" smtClean="0"/>
              <a:t>according</a:t>
            </a:r>
            <a:r>
              <a:rPr lang="fr-CH" sz="2000" dirty="0" smtClean="0"/>
              <a:t> to </a:t>
            </a:r>
            <a:r>
              <a:rPr lang="fr-CH" sz="2000" dirty="0" err="1" smtClean="0"/>
              <a:t>some</a:t>
            </a:r>
            <a:r>
              <a:rPr lang="fr-CH" sz="2000" dirty="0" smtClean="0"/>
              <a:t> </a:t>
            </a:r>
            <a:r>
              <a:rPr lang="fr-CH" sz="2000" dirty="0" err="1" smtClean="0"/>
              <a:t>proba</a:t>
            </a:r>
            <a:r>
              <a:rPr lang="fr-CH" sz="2000" dirty="0" smtClean="0"/>
              <a:t> </a:t>
            </a:r>
            <a:r>
              <a:rPr lang="fr-CH" sz="2000" i="1" dirty="0" smtClean="0"/>
              <a:t>m</a:t>
            </a:r>
          </a:p>
          <a:p>
            <a:pPr lvl="1"/>
            <a:r>
              <a:rPr lang="fr-CH" sz="2000" dirty="0" err="1" smtClean="0"/>
              <a:t>Pretend</a:t>
            </a:r>
            <a:r>
              <a:rPr lang="fr-CH" sz="2000" dirty="0" smtClean="0"/>
              <a:t> </a:t>
            </a:r>
            <a:r>
              <a:rPr lang="fr-CH" sz="2000" dirty="0" err="1" smtClean="0"/>
              <a:t>they</a:t>
            </a:r>
            <a:r>
              <a:rPr lang="fr-CH" sz="2000" dirty="0" smtClean="0"/>
              <a:t> are </a:t>
            </a:r>
            <a:r>
              <a:rPr lang="fr-CH" sz="2000" dirty="0" err="1" smtClean="0"/>
              <a:t>independent</a:t>
            </a:r>
            <a:endParaRPr lang="fr-CH" sz="2000" dirty="0" smtClean="0"/>
          </a:p>
          <a:p>
            <a:pPr lvl="1"/>
            <a:r>
              <a:rPr lang="fr-CH" sz="2000" dirty="0" err="1" smtClean="0"/>
              <a:t>Write</a:t>
            </a:r>
            <a:r>
              <a:rPr lang="fr-CH" sz="2000" dirty="0" smtClean="0"/>
              <a:t> the </a:t>
            </a:r>
            <a:r>
              <a:rPr lang="fr-CH" sz="2000" dirty="0" err="1" smtClean="0"/>
              <a:t>resulting</a:t>
            </a:r>
            <a:r>
              <a:rPr lang="fr-CH" sz="2000" dirty="0" smtClean="0"/>
              <a:t> </a:t>
            </a:r>
            <a:r>
              <a:rPr lang="fr-CH" sz="2000" dirty="0" err="1" smtClean="0"/>
              <a:t>equation</a:t>
            </a:r>
            <a:r>
              <a:rPr lang="fr-CH" sz="2000" dirty="0" smtClean="0"/>
              <a:t> for </a:t>
            </a:r>
            <a:r>
              <a:rPr lang="fr-CH" sz="2000" i="1" dirty="0" smtClean="0"/>
              <a:t>m </a:t>
            </a:r>
            <a:r>
              <a:rPr lang="fr-CH" sz="2000" dirty="0" smtClean="0"/>
              <a:t>(a </a:t>
            </a:r>
            <a:r>
              <a:rPr lang="fr-CH" sz="2000" dirty="0" err="1" smtClean="0"/>
              <a:t>fixed</a:t>
            </a:r>
            <a:r>
              <a:rPr lang="fr-CH" sz="2000" dirty="0" smtClean="0"/>
              <a:t> point </a:t>
            </a:r>
            <a:r>
              <a:rPr lang="fr-CH" sz="2000" dirty="0" err="1" smtClean="0"/>
              <a:t>equation</a:t>
            </a:r>
            <a:r>
              <a:rPr lang="fr-CH" sz="2000" dirty="0" smtClean="0"/>
              <a:t>) and  </a:t>
            </a:r>
            <a:r>
              <a:rPr lang="fr-CH" sz="2000" dirty="0" err="1" smtClean="0"/>
              <a:t>solve</a:t>
            </a:r>
            <a:r>
              <a:rPr lang="fr-CH" sz="2000" dirty="0" smtClean="0"/>
              <a:t> </a:t>
            </a:r>
            <a:r>
              <a:rPr lang="fr-CH" sz="2000" dirty="0" err="1" smtClean="0"/>
              <a:t>it</a:t>
            </a:r>
            <a:r>
              <a:rPr lang="fr-CH" sz="2000" dirty="0" smtClean="0"/>
              <a:t>, </a:t>
            </a:r>
            <a:r>
              <a:rPr lang="fr-CH" sz="2000" dirty="0" err="1" smtClean="0"/>
              <a:t>assumption</a:t>
            </a:r>
            <a:endParaRPr lang="fr-CH" sz="2000" i="1" dirty="0" smtClean="0"/>
          </a:p>
          <a:p>
            <a:pPr lvl="1"/>
            <a:endParaRPr lang="fr-CH" sz="2000" i="1" dirty="0" smtClean="0"/>
          </a:p>
          <a:p>
            <a:r>
              <a:rPr lang="fr-CH" sz="2400" dirty="0" smtClean="0"/>
              <a:t>Can </a:t>
            </a:r>
            <a:r>
              <a:rPr lang="fr-CH" sz="2400" dirty="0" err="1" smtClean="0"/>
              <a:t>be</a:t>
            </a:r>
            <a:r>
              <a:rPr lang="fr-CH" sz="2400" dirty="0" smtClean="0"/>
              <a:t> </a:t>
            </a:r>
            <a:r>
              <a:rPr lang="fr-CH" sz="2400" dirty="0" err="1" smtClean="0"/>
              <a:t>interpreted</a:t>
            </a:r>
            <a:r>
              <a:rPr lang="fr-CH" sz="2400" dirty="0" smtClean="0"/>
              <a:t> as </a:t>
            </a:r>
            <a:r>
              <a:rPr lang="fr-CH" sz="2400" dirty="0" err="1" smtClean="0"/>
              <a:t>follows</a:t>
            </a:r>
            <a:endParaRPr lang="fr-CH" sz="2400" dirty="0" smtClean="0"/>
          </a:p>
          <a:p>
            <a:pPr lvl="1"/>
            <a:r>
              <a:rPr lang="fr-CH" sz="2000" dirty="0" smtClean="0"/>
              <a:t>Assume a </a:t>
            </a:r>
            <a:r>
              <a:rPr lang="fr-CH" sz="2000" dirty="0" err="1" smtClean="0"/>
              <a:t>mean</a:t>
            </a:r>
            <a:r>
              <a:rPr lang="fr-CH" sz="2000" dirty="0" smtClean="0"/>
              <a:t> </a:t>
            </a:r>
            <a:r>
              <a:rPr lang="fr-CH" sz="2000" dirty="0" err="1" smtClean="0"/>
              <a:t>field</a:t>
            </a:r>
            <a:r>
              <a:rPr lang="fr-CH" sz="2000" dirty="0" smtClean="0"/>
              <a:t> interaction model, converges to </a:t>
            </a:r>
            <a:r>
              <a:rPr lang="fr-CH" sz="2000" dirty="0" err="1" smtClean="0"/>
              <a:t>mean</a:t>
            </a:r>
            <a:r>
              <a:rPr lang="fr-CH" sz="2000" dirty="0" smtClean="0"/>
              <a:t> </a:t>
            </a:r>
            <a:r>
              <a:rPr lang="fr-CH" sz="2000" dirty="0" err="1" smtClean="0"/>
              <a:t>field</a:t>
            </a:r>
            <a:endParaRPr lang="fr-CH" sz="2000" dirty="0" smtClean="0"/>
          </a:p>
          <a:p>
            <a:pPr lvl="1"/>
            <a:r>
              <a:rPr lang="fr-CH" sz="2000" dirty="0" smtClean="0"/>
              <a:t>Propagation of chaos =&gt; </a:t>
            </a:r>
            <a:r>
              <a:rPr lang="fr-CH" sz="2000" dirty="0" err="1" smtClean="0"/>
              <a:t>objects</a:t>
            </a:r>
            <a:r>
              <a:rPr lang="fr-CH" sz="2000" dirty="0" smtClean="0"/>
              <a:t> are </a:t>
            </a:r>
            <a:r>
              <a:rPr lang="fr-CH" sz="2000" dirty="0" err="1" smtClean="0"/>
              <a:t>asymptotically</a:t>
            </a:r>
            <a:r>
              <a:rPr lang="fr-CH" sz="2000" dirty="0" smtClean="0"/>
              <a:t> </a:t>
            </a:r>
            <a:r>
              <a:rPr lang="fr-CH" sz="2000" dirty="0" err="1" smtClean="0"/>
              <a:t>independent</a:t>
            </a:r>
            <a:endParaRPr lang="fr-CH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D40BE922-ABCD-4223-9E3D-CE8D6DD74992}" type="slidenum">
              <a:rPr lang="en-US" smtClean="0"/>
              <a:pPr/>
              <a:t>54</a:t>
            </a:fld>
            <a:endParaRPr lang="en-US" smtClean="0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9525" y="1052513"/>
            <a:ext cx="5334000" cy="1282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325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Example: </a:t>
            </a:r>
            <a:r>
              <a:rPr lang="fr-CH" dirty="0" smtClean="0"/>
              <a:t>802.11 </a:t>
            </a:r>
            <a:r>
              <a:rPr lang="fr-CH" dirty="0" err="1" smtClean="0"/>
              <a:t>Analysis</a:t>
            </a:r>
            <a:r>
              <a:rPr lang="fr-CH" dirty="0" smtClean="0"/>
              <a:t>, </a:t>
            </a:r>
            <a:r>
              <a:rPr lang="en-US" dirty="0" smtClean="0"/>
              <a:t>Bianchi’s Formula</a:t>
            </a:r>
          </a:p>
        </p:txBody>
      </p:sp>
      <p:sp>
        <p:nvSpPr>
          <p:cNvPr id="5325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052513"/>
            <a:ext cx="3325812" cy="5689600"/>
          </a:xfrm>
        </p:spPr>
        <p:txBody>
          <a:bodyPr/>
          <a:lstStyle/>
          <a:p>
            <a:pPr eaLnBrk="1" hangingPunct="1">
              <a:buNone/>
            </a:pPr>
            <a:r>
              <a:rPr lang="en-US" sz="2000" dirty="0" smtClean="0"/>
              <a:t>	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802.11 single cell</a:t>
            </a:r>
          </a:p>
          <a:p>
            <a:pPr lvl="1" eaLnBrk="1" hangingPunct="1">
              <a:buNone/>
            </a:pPr>
            <a:r>
              <a:rPr lang="en-US" sz="1800" dirty="0" smtClean="0"/>
              <a:t>m</a:t>
            </a:r>
            <a:r>
              <a:rPr lang="en-US" sz="1800" baseline="-25000" dirty="0" smtClean="0"/>
              <a:t>i </a:t>
            </a:r>
            <a:r>
              <a:rPr lang="en-US" sz="1800" dirty="0" smtClean="0"/>
              <a:t>= </a:t>
            </a:r>
            <a:r>
              <a:rPr lang="en-US" sz="1800" dirty="0" err="1" smtClean="0"/>
              <a:t>proba</a:t>
            </a:r>
            <a:r>
              <a:rPr lang="en-US" sz="1800" dirty="0" smtClean="0"/>
              <a:t> one node is in </a:t>
            </a:r>
            <a:r>
              <a:rPr lang="en-US" sz="1800" dirty="0" err="1" smtClean="0"/>
              <a:t>backoff</a:t>
            </a:r>
            <a:r>
              <a:rPr lang="en-US" sz="1800" dirty="0" smtClean="0"/>
              <a:t> stage I</a:t>
            </a:r>
          </a:p>
          <a:p>
            <a:pPr lvl="1" eaLnBrk="1" hangingPunct="1">
              <a:buNone/>
            </a:pPr>
            <a:r>
              <a:rPr lang="en-US" sz="1800" dirty="0" smtClean="0">
                <a:latin typeface="Symbol" pitchFamily="18" charset="2"/>
                <a:sym typeface="Symbol" pitchFamily="18" charset="2"/>
              </a:rPr>
              <a:t></a:t>
            </a:r>
            <a:r>
              <a:rPr lang="en-US" sz="1800" dirty="0" smtClean="0"/>
              <a:t>= attempt rate</a:t>
            </a:r>
          </a:p>
          <a:p>
            <a:pPr lvl="1" eaLnBrk="1" hangingPunct="1">
              <a:buNone/>
            </a:pPr>
            <a:r>
              <a:rPr lang="en-US" sz="1800" dirty="0" smtClean="0">
                <a:latin typeface="Symbol" pitchFamily="18" charset="2"/>
                <a:sym typeface="Symbol" pitchFamily="18" charset="2"/>
              </a:rPr>
              <a:t></a:t>
            </a:r>
            <a:r>
              <a:rPr lang="en-US" sz="1800" dirty="0" smtClean="0"/>
              <a:t> = collision </a:t>
            </a:r>
            <a:r>
              <a:rPr lang="en-US" sz="1800" dirty="0" err="1" smtClean="0"/>
              <a:t>proba</a:t>
            </a:r>
            <a:r>
              <a:rPr lang="en-US" sz="1800" dirty="0" smtClean="0"/>
              <a:t> </a:t>
            </a:r>
          </a:p>
          <a:p>
            <a:pPr lvl="1" eaLnBrk="1" hangingPunct="1">
              <a:buNone/>
            </a:pPr>
            <a:endParaRPr lang="en-US" sz="1800" dirty="0" smtClean="0"/>
          </a:p>
          <a:p>
            <a:pPr eaLnBrk="1" hangingPunct="1">
              <a:buNone/>
            </a:pPr>
            <a:r>
              <a:rPr lang="en-US" dirty="0" smtClean="0"/>
              <a:t>	See [</a:t>
            </a:r>
            <a:r>
              <a:rPr lang="en-US" dirty="0" err="1" smtClean="0"/>
              <a:t>Benaim</a:t>
            </a:r>
            <a:r>
              <a:rPr lang="en-US" dirty="0" smtClean="0"/>
              <a:t> and Le </a:t>
            </a:r>
            <a:r>
              <a:rPr lang="en-US" dirty="0" err="1" smtClean="0"/>
              <a:t>Boudec</a:t>
            </a:r>
            <a:r>
              <a:rPr lang="en-US" dirty="0" smtClean="0"/>
              <a:t> , 2008] for this analysis</a:t>
            </a:r>
            <a:endParaRPr lang="en-US" sz="2000" dirty="0" smtClean="0"/>
          </a:p>
        </p:txBody>
      </p:sp>
      <p:pic>
        <p:nvPicPr>
          <p:cNvPr id="53254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0850" y="2455863"/>
            <a:ext cx="2108200" cy="439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3255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2895600"/>
            <a:ext cx="2179638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325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87975" y="3856038"/>
            <a:ext cx="2322513" cy="1155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325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87975" y="4881563"/>
            <a:ext cx="2500313" cy="1860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3258" name="Text Box 9"/>
          <p:cNvSpPr txBox="1">
            <a:spLocks noChangeArrowheads="1"/>
          </p:cNvSpPr>
          <p:nvPr/>
        </p:nvSpPr>
        <p:spPr bwMode="auto">
          <a:xfrm>
            <a:off x="3570288" y="3579813"/>
            <a:ext cx="28479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5F5F5F"/>
                </a:solidFill>
                <a:latin typeface="Arial Rounded MT Bold" pitchFamily="34" charset="0"/>
              </a:rPr>
              <a:t>Solve for  Fixed Point: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81600" y="4953000"/>
            <a:ext cx="2743200" cy="1752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5181600"/>
            <a:ext cx="1576073" cy="147732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dirty="0" err="1" smtClean="0"/>
              <a:t>Bianchi’s</a:t>
            </a:r>
            <a:endParaRPr lang="fr-CH" dirty="0" smtClean="0"/>
          </a:p>
          <a:p>
            <a:r>
              <a:rPr lang="fr-CH" dirty="0" err="1" smtClean="0"/>
              <a:t>Fixed</a:t>
            </a:r>
            <a:endParaRPr lang="fr-CH" dirty="0" smtClean="0"/>
          </a:p>
          <a:p>
            <a:r>
              <a:rPr lang="fr-CH" dirty="0" smtClean="0"/>
              <a:t>Point</a:t>
            </a:r>
          </a:p>
          <a:p>
            <a:r>
              <a:rPr lang="fr-CH" dirty="0" smtClean="0"/>
              <a:t>Equation</a:t>
            </a:r>
          </a:p>
          <a:p>
            <a:r>
              <a:rPr lang="fr-CH" dirty="0" smtClean="0"/>
              <a:t>[</a:t>
            </a:r>
            <a:r>
              <a:rPr lang="fr-CH" dirty="0" err="1" smtClean="0"/>
              <a:t>Bianchi</a:t>
            </a:r>
            <a:r>
              <a:rPr lang="fr-CH" dirty="0" smtClean="0"/>
              <a:t> 1998]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Kelly’s</a:t>
            </a:r>
            <a:r>
              <a:rPr lang="fr-CH" dirty="0" smtClean="0"/>
              <a:t> </a:t>
            </a:r>
            <a:r>
              <a:rPr lang="fr-CH" dirty="0" err="1" smtClean="0"/>
              <a:t>Alternate</a:t>
            </a:r>
            <a:r>
              <a:rPr lang="fr-CH" dirty="0" smtClean="0"/>
              <a:t> </a:t>
            </a:r>
            <a:r>
              <a:rPr lang="fr-CH" dirty="0" err="1" smtClean="0"/>
              <a:t>Routing</a:t>
            </a:r>
            <a:r>
              <a:rPr lang="fr-CH" dirty="0" smtClean="0"/>
              <a:t> </a:t>
            </a:r>
            <a:br>
              <a:rPr lang="fr-CH" dirty="0" smtClean="0"/>
            </a:br>
            <a:r>
              <a:rPr lang="fr-CH" dirty="0" smtClean="0"/>
              <a:t>[Kelly, 1991]</a:t>
            </a:r>
            <a:endParaRPr lang="fr-CH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83125" y="3886200"/>
            <a:ext cx="4352925" cy="2855912"/>
          </a:xfrm>
        </p:spPr>
        <p:txBody>
          <a:bodyPr/>
          <a:lstStyle/>
          <a:p>
            <a:r>
              <a:rPr lang="fr-CH" dirty="0" smtClean="0"/>
              <a:t>This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i="1" dirty="0" smtClean="0"/>
              <a:t>not</a:t>
            </a:r>
            <a:r>
              <a:rPr lang="fr-CH" dirty="0" smtClean="0"/>
              <a:t> a </a:t>
            </a:r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interaction model </a:t>
            </a:r>
          </a:p>
          <a:p>
            <a:pPr lvl="1"/>
            <a:r>
              <a:rPr lang="fr-CH" dirty="0" smtClean="0"/>
              <a:t>If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rename</a:t>
            </a:r>
            <a:r>
              <a:rPr lang="fr-CH" dirty="0" smtClean="0"/>
              <a:t> </a:t>
            </a:r>
            <a:r>
              <a:rPr lang="fr-CH" dirty="0" err="1" smtClean="0"/>
              <a:t>object</a:t>
            </a:r>
            <a:r>
              <a:rPr lang="fr-CH" dirty="0" smtClean="0"/>
              <a:t> ab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need</a:t>
            </a:r>
            <a:r>
              <a:rPr lang="fr-CH" dirty="0" smtClean="0"/>
              <a:t> to </a:t>
            </a:r>
            <a:r>
              <a:rPr lang="fr-CH" dirty="0" err="1" smtClean="0"/>
              <a:t>rename</a:t>
            </a:r>
            <a:r>
              <a:rPr lang="fr-CH" dirty="0" smtClean="0"/>
              <a:t> </a:t>
            </a:r>
            <a:r>
              <a:rPr lang="fr-CH" dirty="0" err="1" smtClean="0"/>
              <a:t>obejct</a:t>
            </a:r>
            <a:r>
              <a:rPr lang="fr-CH" dirty="0" smtClean="0"/>
              <a:t> abc </a:t>
            </a:r>
            <a:r>
              <a:rPr lang="fr-CH" dirty="0" err="1" smtClean="0"/>
              <a:t>accordingly</a:t>
            </a:r>
            <a:endParaRPr lang="fr-CH" dirty="0" smtClean="0"/>
          </a:p>
          <a:p>
            <a:r>
              <a:rPr lang="fr-CH" dirty="0" err="1" smtClean="0"/>
              <a:t>However,there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convergence to a </a:t>
            </a:r>
            <a:r>
              <a:rPr lang="fr-CH" dirty="0" err="1" smtClean="0"/>
              <a:t>deterministic</a:t>
            </a:r>
            <a:r>
              <a:rPr lang="fr-CH" dirty="0" smtClean="0"/>
              <a:t> </a:t>
            </a:r>
            <a:r>
              <a:rPr lang="fr-CH" dirty="0" err="1" smtClean="0"/>
              <a:t>occupancy</a:t>
            </a:r>
            <a:r>
              <a:rPr lang="fr-CH" dirty="0" smtClean="0"/>
              <a:t> </a:t>
            </a:r>
            <a:r>
              <a:rPr lang="fr-CH" dirty="0" err="1" smtClean="0"/>
              <a:t>measure</a:t>
            </a:r>
            <a:r>
              <a:rPr lang="fr-CH" dirty="0" smtClean="0"/>
              <a:t> and propagation of chaos [</a:t>
            </a:r>
            <a:r>
              <a:rPr lang="fr-CH" dirty="0" err="1" smtClean="0"/>
              <a:t>e.g</a:t>
            </a:r>
            <a:r>
              <a:rPr lang="fr-CH" dirty="0" smtClean="0"/>
              <a:t>. Graham and </a:t>
            </a:r>
            <a:r>
              <a:rPr lang="fr-CH" dirty="0" err="1" smtClean="0"/>
              <a:t>Méléard</a:t>
            </a:r>
            <a:r>
              <a:rPr lang="fr-CH" dirty="0" smtClean="0"/>
              <a:t> 1997]</a:t>
            </a:r>
            <a:endParaRPr lang="fr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A995EB7-39B8-4F4D-9AF8-410C23AA5E65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85800" y="4114800"/>
            <a:ext cx="3324314" cy="1814751"/>
            <a:chOff x="304800" y="609600"/>
            <a:chExt cx="3324314" cy="1814751"/>
          </a:xfrm>
        </p:grpSpPr>
        <p:sp>
          <p:nvSpPr>
            <p:cNvPr id="9" name="Oval 8"/>
            <p:cNvSpPr/>
            <p:nvPr/>
          </p:nvSpPr>
          <p:spPr bwMode="auto">
            <a:xfrm>
              <a:off x="838200" y="1905000"/>
              <a:ext cx="457200" cy="519351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514600" y="1828800"/>
              <a:ext cx="457200" cy="519351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1371600" y="762000"/>
              <a:ext cx="457200" cy="519351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2362200" y="609600"/>
              <a:ext cx="457200" cy="519351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d</a:t>
              </a:r>
            </a:p>
          </p:txBody>
        </p:sp>
        <p:cxnSp>
          <p:nvCxnSpPr>
            <p:cNvPr id="13" name="Straight Connector 12"/>
            <p:cNvCxnSpPr>
              <a:stCxn id="11" idx="6"/>
              <a:endCxn id="12" idx="2"/>
            </p:cNvCxnSpPr>
            <p:nvPr/>
          </p:nvCxnSpPr>
          <p:spPr bwMode="auto">
            <a:xfrm flipV="1">
              <a:off x="1828800" y="869276"/>
              <a:ext cx="5334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>
              <a:stCxn id="12" idx="4"/>
              <a:endCxn id="10" idx="0"/>
            </p:cNvCxnSpPr>
            <p:nvPr/>
          </p:nvCxnSpPr>
          <p:spPr bwMode="auto">
            <a:xfrm rot="16200000" flipH="1">
              <a:off x="2317076" y="1402675"/>
              <a:ext cx="699849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>
              <a:stCxn id="11" idx="5"/>
              <a:endCxn id="10" idx="1"/>
            </p:cNvCxnSpPr>
            <p:nvPr/>
          </p:nvCxnSpPr>
          <p:spPr bwMode="auto">
            <a:xfrm rot="16200000" flipH="1">
              <a:off x="1821919" y="1145220"/>
              <a:ext cx="699563" cy="8197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>
              <a:stCxn id="9" idx="0"/>
              <a:endCxn id="11" idx="3"/>
            </p:cNvCxnSpPr>
            <p:nvPr/>
          </p:nvCxnSpPr>
          <p:spPr bwMode="auto">
            <a:xfrm rot="5400000" flipH="1" flipV="1">
              <a:off x="902824" y="1369270"/>
              <a:ext cx="699706" cy="3717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>
              <a:stCxn id="9" idx="6"/>
              <a:endCxn id="10" idx="2"/>
            </p:cNvCxnSpPr>
            <p:nvPr/>
          </p:nvCxnSpPr>
          <p:spPr bwMode="auto">
            <a:xfrm flipV="1">
              <a:off x="1295400" y="2088476"/>
              <a:ext cx="1219200" cy="76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stCxn id="9" idx="7"/>
              <a:endCxn id="12" idx="3"/>
            </p:cNvCxnSpPr>
            <p:nvPr/>
          </p:nvCxnSpPr>
          <p:spPr bwMode="auto">
            <a:xfrm rot="5400000" flipH="1" flipV="1">
              <a:off x="1364719" y="916621"/>
              <a:ext cx="928163" cy="12007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Freeform 18"/>
            <p:cNvSpPr/>
            <p:nvPr/>
          </p:nvSpPr>
          <p:spPr bwMode="auto">
            <a:xfrm>
              <a:off x="304800" y="990600"/>
              <a:ext cx="3324314" cy="1204957"/>
            </a:xfrm>
            <a:custGeom>
              <a:avLst/>
              <a:gdLst>
                <a:gd name="connsiteX0" fmla="*/ 0 w 3324314"/>
                <a:gd name="connsiteY0" fmla="*/ 1093862 h 1093862"/>
                <a:gd name="connsiteX1" fmla="*/ 0 w 3324314"/>
                <a:gd name="connsiteY1" fmla="*/ 1093862 h 1093862"/>
                <a:gd name="connsiteX2" fmla="*/ 615297 w 3324314"/>
                <a:gd name="connsiteY2" fmla="*/ 1093862 h 1093862"/>
                <a:gd name="connsiteX3" fmla="*/ 1213503 w 3324314"/>
                <a:gd name="connsiteY3" fmla="*/ 0 h 1093862"/>
                <a:gd name="connsiteX4" fmla="*/ 2427006 w 3324314"/>
                <a:gd name="connsiteY4" fmla="*/ 914400 h 1093862"/>
                <a:gd name="connsiteX5" fmla="*/ 3324314 w 3324314"/>
                <a:gd name="connsiteY5" fmla="*/ 957129 h 109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4314" h="1093862">
                  <a:moveTo>
                    <a:pt x="0" y="1093862"/>
                  </a:moveTo>
                  <a:lnTo>
                    <a:pt x="0" y="1093862"/>
                  </a:lnTo>
                  <a:lnTo>
                    <a:pt x="615297" y="1093862"/>
                  </a:lnTo>
                  <a:lnTo>
                    <a:pt x="1213503" y="0"/>
                  </a:lnTo>
                  <a:lnTo>
                    <a:pt x="2427006" y="914400"/>
                  </a:lnTo>
                  <a:lnTo>
                    <a:pt x="3324314" y="957129"/>
                  </a:lnTo>
                </a:path>
              </a:pathLst>
            </a:custGeom>
            <a:noFill/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V="1">
              <a:off x="533400" y="2209800"/>
              <a:ext cx="2743200" cy="1524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066800"/>
            <a:ext cx="74390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Kelly’s</a:t>
            </a:r>
            <a:r>
              <a:rPr lang="fr-CH" dirty="0" smtClean="0"/>
              <a:t> </a:t>
            </a:r>
            <a:r>
              <a:rPr lang="fr-CH" dirty="0" err="1" smtClean="0"/>
              <a:t>Alternate</a:t>
            </a:r>
            <a:r>
              <a:rPr lang="fr-CH" dirty="0" smtClean="0"/>
              <a:t> </a:t>
            </a:r>
            <a:r>
              <a:rPr lang="fr-CH" dirty="0" err="1" smtClean="0"/>
              <a:t>Routing</a:t>
            </a:r>
            <a:r>
              <a:rPr lang="fr-CH" dirty="0" smtClean="0"/>
              <a:t> </a:t>
            </a:r>
            <a:r>
              <a:rPr lang="fr-CH" dirty="0" err="1" smtClean="0"/>
              <a:t>Simplified</a:t>
            </a:r>
            <a:r>
              <a:rPr lang="fr-CH" dirty="0" smtClean="0"/>
              <a:t> Model</a:t>
            </a:r>
            <a:endParaRPr lang="fr-CH" dirty="0"/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5867400" y="3657599"/>
            <a:ext cx="3168650" cy="3084513"/>
          </a:xfrm>
        </p:spPr>
        <p:txBody>
          <a:bodyPr/>
          <a:lstStyle/>
          <a:p>
            <a:r>
              <a:rPr lang="fr-CH" dirty="0" smtClean="0"/>
              <a:t>This </a:t>
            </a:r>
            <a:r>
              <a:rPr lang="fr-CH" i="1" dirty="0" err="1" smtClean="0"/>
              <a:t>is</a:t>
            </a:r>
            <a:r>
              <a:rPr lang="fr-CH" dirty="0" smtClean="0"/>
              <a:t> a </a:t>
            </a:r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interaction model, has </a:t>
            </a:r>
            <a:r>
              <a:rPr lang="fr-CH" dirty="0" err="1" smtClean="0"/>
              <a:t>same</a:t>
            </a:r>
            <a:r>
              <a:rPr lang="fr-CH" dirty="0" smtClean="0"/>
              <a:t> </a:t>
            </a:r>
            <a:r>
              <a:rPr lang="fr-CH" dirty="0" err="1" smtClean="0"/>
              <a:t>limiting</a:t>
            </a:r>
            <a:r>
              <a:rPr lang="fr-CH" dirty="0" smtClean="0"/>
              <a:t> </a:t>
            </a:r>
            <a:r>
              <a:rPr lang="fr-CH" dirty="0" err="1" smtClean="0"/>
              <a:t>equations</a:t>
            </a:r>
            <a:r>
              <a:rPr lang="fr-CH" dirty="0" smtClean="0"/>
              <a:t> as original </a:t>
            </a:r>
            <a:r>
              <a:rPr lang="fr-CH" dirty="0" err="1" smtClean="0"/>
              <a:t>limit</a:t>
            </a:r>
            <a:r>
              <a:rPr lang="fr-CH" dirty="0" smtClean="0"/>
              <a:t>.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09600" y="3810000"/>
            <a:ext cx="3324314" cy="1814751"/>
            <a:chOff x="304800" y="609600"/>
            <a:chExt cx="3324314" cy="1814751"/>
          </a:xfrm>
        </p:grpSpPr>
        <p:sp>
          <p:nvSpPr>
            <p:cNvPr id="6" name="Oval 5"/>
            <p:cNvSpPr/>
            <p:nvPr/>
          </p:nvSpPr>
          <p:spPr bwMode="auto">
            <a:xfrm>
              <a:off x="838200" y="1905000"/>
              <a:ext cx="457200" cy="519351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514600" y="1828800"/>
              <a:ext cx="457200" cy="519351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371600" y="762000"/>
              <a:ext cx="457200" cy="519351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362200" y="609600"/>
              <a:ext cx="457200" cy="519351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d</a:t>
              </a:r>
            </a:p>
          </p:txBody>
        </p:sp>
        <p:cxnSp>
          <p:nvCxnSpPr>
            <p:cNvPr id="11" name="Straight Connector 10"/>
            <p:cNvCxnSpPr>
              <a:stCxn id="8" idx="6"/>
              <a:endCxn id="9" idx="2"/>
            </p:cNvCxnSpPr>
            <p:nvPr/>
          </p:nvCxnSpPr>
          <p:spPr bwMode="auto">
            <a:xfrm flipV="1">
              <a:off x="1828800" y="869276"/>
              <a:ext cx="5334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>
              <a:stCxn id="9" idx="4"/>
              <a:endCxn id="7" idx="0"/>
            </p:cNvCxnSpPr>
            <p:nvPr/>
          </p:nvCxnSpPr>
          <p:spPr bwMode="auto">
            <a:xfrm rot="16200000" flipH="1">
              <a:off x="2317076" y="1402675"/>
              <a:ext cx="699849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>
              <a:stCxn id="8" idx="5"/>
              <a:endCxn id="7" idx="1"/>
            </p:cNvCxnSpPr>
            <p:nvPr/>
          </p:nvCxnSpPr>
          <p:spPr bwMode="auto">
            <a:xfrm rot="16200000" flipH="1">
              <a:off x="1821919" y="1145220"/>
              <a:ext cx="699563" cy="8197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stCxn id="6" idx="0"/>
              <a:endCxn id="8" idx="3"/>
            </p:cNvCxnSpPr>
            <p:nvPr/>
          </p:nvCxnSpPr>
          <p:spPr bwMode="auto">
            <a:xfrm rot="5400000" flipH="1" flipV="1">
              <a:off x="902824" y="1369270"/>
              <a:ext cx="699706" cy="3717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>
              <a:stCxn id="6" idx="6"/>
              <a:endCxn id="7" idx="2"/>
            </p:cNvCxnSpPr>
            <p:nvPr/>
          </p:nvCxnSpPr>
          <p:spPr bwMode="auto">
            <a:xfrm flipV="1">
              <a:off x="1295400" y="2088476"/>
              <a:ext cx="1219200" cy="76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stCxn id="6" idx="7"/>
              <a:endCxn id="9" idx="3"/>
            </p:cNvCxnSpPr>
            <p:nvPr/>
          </p:nvCxnSpPr>
          <p:spPr bwMode="auto">
            <a:xfrm rot="5400000" flipH="1" flipV="1">
              <a:off x="1364719" y="916621"/>
              <a:ext cx="928163" cy="12007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Freeform 22"/>
            <p:cNvSpPr/>
            <p:nvPr/>
          </p:nvSpPr>
          <p:spPr bwMode="auto">
            <a:xfrm>
              <a:off x="304800" y="990600"/>
              <a:ext cx="3324314" cy="1204957"/>
            </a:xfrm>
            <a:custGeom>
              <a:avLst/>
              <a:gdLst>
                <a:gd name="connsiteX0" fmla="*/ 0 w 3324314"/>
                <a:gd name="connsiteY0" fmla="*/ 1093862 h 1093862"/>
                <a:gd name="connsiteX1" fmla="*/ 0 w 3324314"/>
                <a:gd name="connsiteY1" fmla="*/ 1093862 h 1093862"/>
                <a:gd name="connsiteX2" fmla="*/ 615297 w 3324314"/>
                <a:gd name="connsiteY2" fmla="*/ 1093862 h 1093862"/>
                <a:gd name="connsiteX3" fmla="*/ 1213503 w 3324314"/>
                <a:gd name="connsiteY3" fmla="*/ 0 h 1093862"/>
                <a:gd name="connsiteX4" fmla="*/ 2427006 w 3324314"/>
                <a:gd name="connsiteY4" fmla="*/ 914400 h 1093862"/>
                <a:gd name="connsiteX5" fmla="*/ 3324314 w 3324314"/>
                <a:gd name="connsiteY5" fmla="*/ 957129 h 109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4314" h="1093862">
                  <a:moveTo>
                    <a:pt x="0" y="1093862"/>
                  </a:moveTo>
                  <a:lnTo>
                    <a:pt x="0" y="1093862"/>
                  </a:lnTo>
                  <a:lnTo>
                    <a:pt x="615297" y="1093862"/>
                  </a:lnTo>
                  <a:lnTo>
                    <a:pt x="1213503" y="0"/>
                  </a:lnTo>
                  <a:lnTo>
                    <a:pt x="2427006" y="914400"/>
                  </a:lnTo>
                  <a:lnTo>
                    <a:pt x="3324314" y="957129"/>
                  </a:lnTo>
                </a:path>
              </a:pathLst>
            </a:custGeom>
            <a:noFill/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flipV="1">
              <a:off x="533400" y="2209800"/>
              <a:ext cx="2743200" cy="1524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990600"/>
            <a:ext cx="74390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79343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971800"/>
            <a:ext cx="64484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A995EB7-39B8-4F4D-9AF8-410C23AA5E65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362200"/>
            <a:ext cx="62293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59817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2362200" y="4419600"/>
            <a:ext cx="4191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4114800"/>
            <a:ext cx="1402948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fr-CH" dirty="0" err="1" smtClean="0"/>
              <a:t>Fixed</a:t>
            </a:r>
            <a:r>
              <a:rPr lang="fr-CH" dirty="0" smtClean="0"/>
              <a:t> Point </a:t>
            </a:r>
            <a:br>
              <a:rPr lang="fr-CH" dirty="0" smtClean="0"/>
            </a:br>
            <a:r>
              <a:rPr lang="fr-CH" dirty="0" smtClean="0"/>
              <a:t>Equation for </a:t>
            </a:r>
          </a:p>
          <a:p>
            <a:pPr algn="l"/>
            <a:r>
              <a:rPr lang="fr-CH" dirty="0" smtClean="0"/>
              <a:t>saturation </a:t>
            </a:r>
          </a:p>
          <a:p>
            <a:pPr algn="l"/>
            <a:r>
              <a:rPr lang="fr-CH" dirty="0" err="1" smtClean="0"/>
              <a:t>prob</a:t>
            </a:r>
            <a:r>
              <a:rPr lang="fr-CH" dirty="0" smtClean="0"/>
              <a:t> </a:t>
            </a:r>
            <a:r>
              <a:rPr lang="fr-CH" i="1" dirty="0" smtClean="0"/>
              <a:t>m</a:t>
            </a:r>
            <a:r>
              <a:rPr lang="fr-CH" i="1" baseline="-25000" dirty="0" smtClean="0"/>
              <a:t>C</a:t>
            </a:r>
            <a:endParaRPr lang="fr-CH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64514" name="Picture 2" descr="C:\cvs files\leboudec-oeuvre\papers\mean field\dagstuhl-namur-2010\kellyFig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4800"/>
            <a:ext cx="8508554" cy="63230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19600" y="2362200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C=10</a:t>
            </a:r>
            <a:endParaRPr lang="fr-CH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1828800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C=120</a:t>
            </a:r>
            <a:endParaRPr lang="fr-CH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2667000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C=10000</a:t>
            </a:r>
            <a:endParaRPr lang="fr-CH" dirty="0"/>
          </a:p>
        </p:txBody>
      </p:sp>
      <p:sp>
        <p:nvSpPr>
          <p:cNvPr id="9" name="TextBox 8"/>
          <p:cNvSpPr txBox="1"/>
          <p:nvPr/>
        </p:nvSpPr>
        <p:spPr>
          <a:xfrm>
            <a:off x="7150124" y="5486400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fr-CH" dirty="0" smtClean="0"/>
              <a:t>/C</a:t>
            </a:r>
            <a:endParaRPr lang="fr-CH" dirty="0"/>
          </a:p>
        </p:txBody>
      </p:sp>
      <p:sp>
        <p:nvSpPr>
          <p:cNvPr id="10" name="TextBox 9"/>
          <p:cNvSpPr txBox="1"/>
          <p:nvPr/>
        </p:nvSpPr>
        <p:spPr>
          <a:xfrm>
            <a:off x="1230568" y="10668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m</a:t>
            </a:r>
            <a:r>
              <a:rPr lang="fr-CH" baseline="-25000" dirty="0" smtClean="0"/>
              <a:t>C</a:t>
            </a:r>
            <a:endParaRPr lang="fr-CH" baseline="-25000" dirty="0"/>
          </a:p>
        </p:txBody>
      </p:sp>
      <p:cxnSp>
        <p:nvCxnSpPr>
          <p:cNvPr id="12" name="Straight Connector 11"/>
          <p:cNvCxnSpPr/>
          <p:nvPr/>
        </p:nvCxnSpPr>
        <p:spPr bwMode="auto">
          <a:xfrm rot="5400000" flipH="1" flipV="1">
            <a:off x="4914900" y="4381500"/>
            <a:ext cx="3124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0800000">
            <a:off x="1143000" y="3048000"/>
            <a:ext cx="533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10800000">
            <a:off x="1143000" y="5585552"/>
            <a:ext cx="533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553200" y="5029200"/>
            <a:ext cx="233269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dirty="0" smtClean="0"/>
              <a:t>non unique </a:t>
            </a:r>
            <a:r>
              <a:rPr lang="fr-CH" dirty="0" err="1" smtClean="0"/>
              <a:t>fixed</a:t>
            </a:r>
            <a:r>
              <a:rPr lang="fr-CH" dirty="0" smtClean="0"/>
              <a:t> point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Intensity</a:t>
            </a:r>
            <a:r>
              <a:rPr lang="fr-CH" dirty="0" smtClean="0"/>
              <a:t> </a:t>
            </a:r>
            <a:r>
              <a:rPr lang="fr-CH" i="1" dirty="0" smtClean="0"/>
              <a:t>I(N)</a:t>
            </a:r>
            <a:endParaRPr lang="fr-CH" i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66800" y="990600"/>
            <a:ext cx="7364412" cy="5689600"/>
          </a:xfrm>
        </p:spPr>
        <p:txBody>
          <a:bodyPr/>
          <a:lstStyle/>
          <a:p>
            <a:r>
              <a:rPr lang="fr-CH" sz="2400" i="1" dirty="0" smtClean="0"/>
              <a:t>I(N)</a:t>
            </a:r>
            <a:r>
              <a:rPr lang="fr-CH" sz="2400" dirty="0" smtClean="0"/>
              <a:t>  = </a:t>
            </a:r>
            <a:r>
              <a:rPr lang="fr-CH" sz="2400" dirty="0" err="1" smtClean="0"/>
              <a:t>expected</a:t>
            </a:r>
            <a:r>
              <a:rPr lang="fr-CH" sz="2400" dirty="0" smtClean="0"/>
              <a:t> </a:t>
            </a:r>
            <a:r>
              <a:rPr lang="fr-CH" sz="2400" dirty="0" err="1" smtClean="0"/>
              <a:t>number</a:t>
            </a:r>
            <a:r>
              <a:rPr lang="fr-CH" sz="2400" dirty="0" smtClean="0"/>
              <a:t> of transitions per </a:t>
            </a:r>
            <a:r>
              <a:rPr lang="fr-CH" sz="2400" dirty="0" err="1" smtClean="0"/>
              <a:t>object</a:t>
            </a:r>
            <a:r>
              <a:rPr lang="fr-CH" sz="2400" dirty="0" smtClean="0"/>
              <a:t> per time unit</a:t>
            </a:r>
          </a:p>
          <a:p>
            <a:endParaRPr lang="fr-CH" sz="2400" dirty="0" smtClean="0"/>
          </a:p>
          <a:p>
            <a:r>
              <a:rPr lang="fr-CH" sz="2400" dirty="0" smtClean="0"/>
              <a:t>The </a:t>
            </a:r>
            <a:r>
              <a:rPr lang="fr-CH" sz="2400" dirty="0" err="1" smtClean="0"/>
              <a:t>mean</a:t>
            </a:r>
            <a:r>
              <a:rPr lang="fr-CH" sz="2400" dirty="0" smtClean="0"/>
              <a:t> </a:t>
            </a:r>
            <a:r>
              <a:rPr lang="fr-CH" sz="2400" dirty="0" err="1" smtClean="0"/>
              <a:t>field</a:t>
            </a:r>
            <a:r>
              <a:rPr lang="fr-CH" sz="2400" dirty="0" smtClean="0"/>
              <a:t> </a:t>
            </a:r>
            <a:r>
              <a:rPr lang="fr-CH" sz="2400" dirty="0" err="1" smtClean="0"/>
              <a:t>limit</a:t>
            </a:r>
            <a:r>
              <a:rPr lang="fr-CH" sz="2400" dirty="0" smtClean="0"/>
              <a:t> </a:t>
            </a:r>
            <a:r>
              <a:rPr lang="fr-CH" sz="2400" dirty="0" err="1" smtClean="0"/>
              <a:t>occurs</a:t>
            </a:r>
            <a:r>
              <a:rPr lang="fr-CH" sz="2400" dirty="0" smtClean="0"/>
              <a:t> </a:t>
            </a:r>
            <a:r>
              <a:rPr lang="fr-CH" sz="2400" dirty="0" err="1" smtClean="0"/>
              <a:t>when</a:t>
            </a:r>
            <a:r>
              <a:rPr lang="fr-CH" sz="2400" dirty="0" smtClean="0"/>
              <a:t> </a:t>
            </a:r>
            <a:r>
              <a:rPr lang="fr-CH" sz="2400" dirty="0" err="1" smtClean="0"/>
              <a:t>we</a:t>
            </a:r>
            <a:r>
              <a:rPr lang="fr-CH" sz="2400" dirty="0" smtClean="0"/>
              <a:t> </a:t>
            </a:r>
            <a:r>
              <a:rPr lang="fr-CH" sz="2400" dirty="0" err="1" smtClean="0"/>
              <a:t>re</a:t>
            </a:r>
            <a:r>
              <a:rPr lang="fr-CH" sz="2400" dirty="0" smtClean="0"/>
              <a:t>-</a:t>
            </a:r>
            <a:r>
              <a:rPr lang="fr-CH" sz="2400" dirty="0" err="1" smtClean="0"/>
              <a:t>scale</a:t>
            </a:r>
            <a:r>
              <a:rPr lang="fr-CH" sz="2400" dirty="0" smtClean="0"/>
              <a:t> time by </a:t>
            </a:r>
            <a:r>
              <a:rPr lang="fr-CH" sz="2400" i="1" dirty="0" smtClean="0"/>
              <a:t>I(N)</a:t>
            </a:r>
            <a:br>
              <a:rPr lang="fr-CH" sz="2400" i="1" dirty="0" smtClean="0"/>
            </a:br>
            <a:r>
              <a:rPr lang="fr-CH" sz="2400" dirty="0" smtClean="0"/>
              <a:t>i.e. </a:t>
            </a:r>
            <a:r>
              <a:rPr lang="fr-CH" sz="2400" dirty="0" err="1" smtClean="0"/>
              <a:t>we</a:t>
            </a:r>
            <a:r>
              <a:rPr lang="fr-CH" sz="2400" dirty="0" smtClean="0"/>
              <a:t> </a:t>
            </a:r>
            <a:r>
              <a:rPr lang="fr-CH" sz="2400" dirty="0" err="1" smtClean="0"/>
              <a:t>consider</a:t>
            </a:r>
            <a:r>
              <a:rPr lang="fr-CH" sz="2400" dirty="0" smtClean="0"/>
              <a:t> </a:t>
            </a:r>
            <a:r>
              <a:rPr lang="fr-CH" sz="2400" i="1" dirty="0" smtClean="0"/>
              <a:t>X</a:t>
            </a:r>
            <a:r>
              <a:rPr lang="fr-CH" sz="2400" i="1" baseline="30000" dirty="0" smtClean="0"/>
              <a:t>N</a:t>
            </a:r>
            <a:r>
              <a:rPr lang="fr-CH" sz="2400" i="1" dirty="0" smtClean="0"/>
              <a:t>(t/I(N))</a:t>
            </a:r>
          </a:p>
          <a:p>
            <a:endParaRPr lang="fr-CH" sz="2400" i="1" dirty="0" smtClean="0"/>
          </a:p>
          <a:p>
            <a:pPr>
              <a:buNone/>
            </a:pPr>
            <a:endParaRPr lang="fr-CH" sz="2400" dirty="0" smtClean="0"/>
          </a:p>
          <a:p>
            <a:r>
              <a:rPr lang="fr-CH" sz="2400" dirty="0" smtClean="0"/>
              <a:t>If time </a:t>
            </a:r>
            <a:r>
              <a:rPr lang="fr-CH" sz="2400" dirty="0" err="1" smtClean="0"/>
              <a:t>is</a:t>
            </a:r>
            <a:r>
              <a:rPr lang="fr-CH" sz="2400" dirty="0" smtClean="0"/>
              <a:t> </a:t>
            </a:r>
            <a:r>
              <a:rPr lang="fr-CH" sz="2400" dirty="0" err="1" smtClean="0"/>
              <a:t>discrete</a:t>
            </a:r>
            <a:r>
              <a:rPr lang="fr-CH" sz="2400" dirty="0" smtClean="0"/>
              <a:t> for </a:t>
            </a:r>
            <a:r>
              <a:rPr lang="fr-CH" sz="2400" i="1" dirty="0" smtClean="0"/>
              <a:t>X</a:t>
            </a:r>
            <a:r>
              <a:rPr lang="fr-CH" sz="2400" i="1" baseline="30000" dirty="0" smtClean="0"/>
              <a:t>N</a:t>
            </a:r>
            <a:endParaRPr lang="fr-CH" sz="2400" dirty="0" smtClean="0"/>
          </a:p>
          <a:p>
            <a:pPr lvl="1"/>
            <a:r>
              <a:rPr lang="fr-CH" sz="2000" dirty="0" smtClean="0"/>
              <a:t>I(N) = O(1): </a:t>
            </a:r>
            <a:r>
              <a:rPr lang="fr-CH" sz="2000" dirty="0" err="1" smtClean="0"/>
              <a:t>mean</a:t>
            </a:r>
            <a:r>
              <a:rPr lang="fr-CH" sz="2000" dirty="0" smtClean="0"/>
              <a:t> </a:t>
            </a:r>
            <a:r>
              <a:rPr lang="fr-CH" sz="2000" dirty="0" err="1" smtClean="0"/>
              <a:t>field</a:t>
            </a:r>
            <a:r>
              <a:rPr lang="fr-CH" sz="2000" dirty="0" smtClean="0"/>
              <a:t> </a:t>
            </a:r>
            <a:r>
              <a:rPr lang="fr-CH" sz="2000" dirty="0" err="1" smtClean="0"/>
              <a:t>limit</a:t>
            </a:r>
            <a:r>
              <a:rPr lang="fr-CH" sz="2000" dirty="0" smtClean="0"/>
              <a:t> </a:t>
            </a:r>
            <a:r>
              <a:rPr lang="fr-CH" sz="2000" dirty="0" err="1" smtClean="0"/>
              <a:t>is</a:t>
            </a:r>
            <a:r>
              <a:rPr lang="fr-CH" sz="2000" dirty="0" smtClean="0"/>
              <a:t> in </a:t>
            </a:r>
            <a:r>
              <a:rPr lang="fr-CH" sz="2000" dirty="0" err="1" smtClean="0"/>
              <a:t>discrete</a:t>
            </a:r>
            <a:r>
              <a:rPr lang="fr-CH" sz="2000" dirty="0" smtClean="0"/>
              <a:t> time </a:t>
            </a:r>
            <a:br>
              <a:rPr lang="fr-CH" sz="2000" dirty="0" smtClean="0"/>
            </a:br>
            <a:r>
              <a:rPr lang="fr-CH" sz="2000" dirty="0" smtClean="0"/>
              <a:t> [Le Boudec et al (2007)]</a:t>
            </a:r>
          </a:p>
          <a:p>
            <a:pPr lvl="1"/>
            <a:r>
              <a:rPr lang="fr-CH" sz="2000" dirty="0" smtClean="0"/>
              <a:t>I(N) = O(1/N): </a:t>
            </a:r>
            <a:r>
              <a:rPr lang="fr-CH" sz="2000" dirty="0" err="1" smtClean="0"/>
              <a:t>mean</a:t>
            </a:r>
            <a:r>
              <a:rPr lang="fr-CH" sz="2000" dirty="0" smtClean="0"/>
              <a:t> </a:t>
            </a:r>
            <a:r>
              <a:rPr lang="fr-CH" sz="2000" dirty="0" err="1" smtClean="0"/>
              <a:t>field</a:t>
            </a:r>
            <a:r>
              <a:rPr lang="fr-CH" sz="2000" dirty="0" smtClean="0"/>
              <a:t> </a:t>
            </a:r>
            <a:r>
              <a:rPr lang="fr-CH" sz="2000" dirty="0" err="1" smtClean="0"/>
              <a:t>limit</a:t>
            </a:r>
            <a:r>
              <a:rPr lang="fr-CH" sz="2000" dirty="0" smtClean="0"/>
              <a:t> </a:t>
            </a:r>
            <a:r>
              <a:rPr lang="fr-CH" sz="2000" dirty="0" err="1" smtClean="0"/>
              <a:t>is</a:t>
            </a:r>
            <a:r>
              <a:rPr lang="fr-CH" sz="2000" dirty="0" smtClean="0"/>
              <a:t> in </a:t>
            </a:r>
            <a:r>
              <a:rPr lang="fr-CH" sz="2000" dirty="0" err="1" smtClean="0"/>
              <a:t>continuous</a:t>
            </a:r>
            <a:r>
              <a:rPr lang="fr-CH" sz="2000" dirty="0" smtClean="0"/>
              <a:t> time [</a:t>
            </a:r>
            <a:r>
              <a:rPr lang="fr-CH" sz="2000" dirty="0" err="1" smtClean="0"/>
              <a:t>Benaïm</a:t>
            </a:r>
            <a:r>
              <a:rPr lang="fr-CH" sz="2000" dirty="0" smtClean="0"/>
              <a:t> and Le Boudec (2008)]</a:t>
            </a:r>
            <a:endParaRPr lang="fr-CH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Fixed</a:t>
            </a:r>
            <a:r>
              <a:rPr lang="fr-CH" dirty="0" smtClean="0"/>
              <a:t> Point </a:t>
            </a:r>
            <a:r>
              <a:rPr lang="fr-CH" dirty="0" err="1" smtClean="0"/>
              <a:t>Method</a:t>
            </a:r>
            <a:r>
              <a:rPr lang="fr-CH" dirty="0" smtClean="0"/>
              <a:t> </a:t>
            </a:r>
            <a:r>
              <a:rPr lang="fr-CH" dirty="0" err="1" smtClean="0"/>
              <a:t>Applied</a:t>
            </a:r>
            <a:r>
              <a:rPr lang="fr-CH" dirty="0" smtClean="0"/>
              <a:t> to 2-</a:t>
            </a:r>
            <a:r>
              <a:rPr lang="fr-CH" dirty="0" err="1" smtClean="0"/>
              <a:t>Step</a:t>
            </a:r>
            <a:r>
              <a:rPr lang="fr-CH" dirty="0" smtClean="0"/>
              <a:t> Malware </a:t>
            </a:r>
            <a:r>
              <a:rPr lang="fr-CH" dirty="0" err="1" smtClean="0"/>
              <a:t>Example</a:t>
            </a:r>
            <a:endParaRPr lang="fr-CH" dirty="0" smtClean="0"/>
          </a:p>
        </p:txBody>
      </p:sp>
      <p:sp>
        <p:nvSpPr>
          <p:cNvPr id="12291" name="Content Placeholder 11"/>
          <p:cNvSpPr>
            <a:spLocks noGrp="1"/>
          </p:cNvSpPr>
          <p:nvPr>
            <p:ph sz="quarter" idx="4"/>
          </p:nvPr>
        </p:nvSpPr>
        <p:spPr>
          <a:xfrm>
            <a:off x="4645025" y="4305300"/>
            <a:ext cx="4041775" cy="1820863"/>
          </a:xfrm>
        </p:spPr>
        <p:txBody>
          <a:bodyPr/>
          <a:lstStyle/>
          <a:p>
            <a:r>
              <a:rPr lang="fr-CH" dirty="0" err="1" smtClean="0"/>
              <a:t>Solve</a:t>
            </a:r>
            <a:r>
              <a:rPr lang="fr-CH" dirty="0" smtClean="0"/>
              <a:t> for (D,A,S)</a:t>
            </a:r>
          </a:p>
          <a:p>
            <a:r>
              <a:rPr lang="fr-CH" dirty="0" smtClean="0"/>
              <a:t>Has a unique solution</a:t>
            </a:r>
          </a:p>
        </p:txBody>
      </p:sp>
      <p:sp>
        <p:nvSpPr>
          <p:cNvPr id="1229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E4B27824-382D-40E2-A6A0-C7F86A078167}" type="slidenum">
              <a:rPr lang="en-US" smtClean="0"/>
              <a:pPr/>
              <a:t>60</a:t>
            </a:fld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800" y="1323975"/>
            <a:ext cx="3740150" cy="3387725"/>
            <a:chOff x="23050" y="1323975"/>
            <a:chExt cx="5556249" cy="4678326"/>
          </a:xfrm>
        </p:grpSpPr>
        <p:sp>
          <p:nvSpPr>
            <p:cNvPr id="6" name="Rectangle 5"/>
            <p:cNvSpPr txBox="1">
              <a:spLocks noChangeArrowheads="1"/>
            </p:cNvSpPr>
            <p:nvPr/>
          </p:nvSpPr>
          <p:spPr bwMode="auto">
            <a:xfrm>
              <a:off x="2881358" y="2060581"/>
              <a:ext cx="2697941" cy="394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None/>
                <a:defRPr/>
              </a:pPr>
              <a:endParaRPr lang="en-US" sz="1200" kern="0" dirty="0">
                <a:solidFill>
                  <a:srgbClr val="5F5F5F"/>
                </a:solidFill>
                <a:latin typeface="+mn-lt"/>
              </a:endParaRPr>
            </a:p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AutoNum type="arabicPeriod"/>
                <a:defRPr/>
              </a:pPr>
              <a:r>
                <a:rPr lang="en-US" sz="1200" kern="0" dirty="0">
                  <a:solidFill>
                    <a:srgbClr val="5F5F5F"/>
                  </a:solidFill>
                  <a:latin typeface="+mn-lt"/>
                </a:rPr>
                <a:t>Recovery</a:t>
              </a:r>
            </a:p>
            <a:p>
              <a:pPr marL="762000" lvl="1" indent="-304800" algn="l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Blip>
                  <a:blip r:embed="rId2"/>
                </a:buBlip>
                <a:defRPr/>
              </a:pPr>
              <a:r>
                <a:rPr lang="en-US" sz="1100" kern="0" dirty="0">
                  <a:solidFill>
                    <a:srgbClr val="367D82"/>
                  </a:solidFill>
                  <a:latin typeface="+mj-lt"/>
                </a:rPr>
                <a:t>D -&gt; S</a:t>
              </a:r>
            </a:p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AutoNum type="arabicPeriod"/>
                <a:defRPr/>
              </a:pPr>
              <a:r>
                <a:rPr lang="en-US" sz="1200" kern="0" dirty="0">
                  <a:solidFill>
                    <a:srgbClr val="5F5F5F"/>
                  </a:solidFill>
                  <a:latin typeface="+mn-lt"/>
                </a:rPr>
                <a:t>Mutual upgrade </a:t>
              </a:r>
            </a:p>
            <a:p>
              <a:pPr marL="762000" lvl="1" indent="-304800" algn="l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Blip>
                  <a:blip r:embed="rId2"/>
                </a:buBlip>
                <a:defRPr/>
              </a:pPr>
              <a:r>
                <a:rPr lang="en-US" sz="1100" kern="0" dirty="0">
                  <a:solidFill>
                    <a:srgbClr val="367D82"/>
                  </a:solidFill>
                  <a:latin typeface="+mj-lt"/>
                </a:rPr>
                <a:t>D + D -&gt; A + A</a:t>
              </a:r>
            </a:p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AutoNum type="arabicPeriod"/>
                <a:defRPr/>
              </a:pPr>
              <a:r>
                <a:rPr lang="en-US" sz="1200" kern="0" dirty="0">
                  <a:solidFill>
                    <a:srgbClr val="5F5F5F"/>
                  </a:solidFill>
                  <a:latin typeface="+mn-lt"/>
                </a:rPr>
                <a:t>Infection </a:t>
              </a:r>
              <a:r>
                <a:rPr lang="en-US" sz="1100" kern="0" dirty="0">
                  <a:solidFill>
                    <a:srgbClr val="5F5F5F"/>
                  </a:solidFill>
                  <a:latin typeface="+mn-lt"/>
                </a:rPr>
                <a:t>by</a:t>
              </a:r>
              <a:r>
                <a:rPr lang="en-US" sz="1200" kern="0" dirty="0">
                  <a:solidFill>
                    <a:srgbClr val="5F5F5F"/>
                  </a:solidFill>
                  <a:latin typeface="+mn-lt"/>
                </a:rPr>
                <a:t> active</a:t>
              </a:r>
            </a:p>
            <a:p>
              <a:pPr marL="762000" lvl="1" indent="-304800" algn="l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Blip>
                  <a:blip r:embed="rId2"/>
                </a:buBlip>
                <a:defRPr/>
              </a:pPr>
              <a:r>
                <a:rPr lang="en-US" sz="1100" kern="0" dirty="0">
                  <a:solidFill>
                    <a:srgbClr val="367D82"/>
                  </a:solidFill>
                  <a:latin typeface="+mj-lt"/>
                </a:rPr>
                <a:t>D + A -&gt; A + A</a:t>
              </a:r>
            </a:p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AutoNum type="arabicPeriod"/>
                <a:defRPr/>
              </a:pPr>
              <a:r>
                <a:rPr lang="en-US" sz="1200" kern="0" dirty="0">
                  <a:solidFill>
                    <a:srgbClr val="5F5F5F"/>
                  </a:solidFill>
                  <a:latin typeface="+mn-lt"/>
                </a:rPr>
                <a:t>Recovery</a:t>
              </a:r>
            </a:p>
            <a:p>
              <a:pPr marL="762000" lvl="1" indent="-304800" algn="l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Blip>
                  <a:blip r:embed="rId2"/>
                </a:buBlip>
                <a:defRPr/>
              </a:pPr>
              <a:r>
                <a:rPr lang="en-US" sz="1100" kern="0" dirty="0">
                  <a:solidFill>
                    <a:srgbClr val="367D82"/>
                  </a:solidFill>
                  <a:latin typeface="+mj-lt"/>
                </a:rPr>
                <a:t>A -&gt; S</a:t>
              </a:r>
            </a:p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AutoNum type="arabicPeriod"/>
                <a:defRPr/>
              </a:pPr>
              <a:r>
                <a:rPr lang="en-US" sz="1200" kern="0" dirty="0">
                  <a:solidFill>
                    <a:srgbClr val="5F5F5F"/>
                  </a:solidFill>
                  <a:latin typeface="+mn-lt"/>
                </a:rPr>
                <a:t>Recruitment by Dormant</a:t>
              </a:r>
            </a:p>
            <a:p>
              <a:pPr marL="762000" lvl="1" indent="-304800" algn="l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Blip>
                  <a:blip r:embed="rId2"/>
                </a:buBlip>
                <a:defRPr/>
              </a:pPr>
              <a:r>
                <a:rPr lang="en-US" sz="1100" kern="0" dirty="0">
                  <a:solidFill>
                    <a:srgbClr val="367D82"/>
                  </a:solidFill>
                  <a:latin typeface="+mj-lt"/>
                </a:rPr>
                <a:t>S + D -&gt; D + D</a:t>
              </a:r>
            </a:p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AutoNum type="arabicPeriod"/>
                <a:defRPr/>
              </a:pPr>
              <a:r>
                <a:rPr lang="en-US" sz="1200" kern="0" dirty="0">
                  <a:solidFill>
                    <a:srgbClr val="5F5F5F"/>
                  </a:solidFill>
                  <a:latin typeface="+mn-lt"/>
                </a:rPr>
                <a:t>Direct infection</a:t>
              </a:r>
            </a:p>
            <a:p>
              <a:pPr marL="762000" lvl="1" indent="-304800" algn="l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Blip>
                  <a:blip r:embed="rId2"/>
                </a:buBlip>
                <a:defRPr/>
              </a:pPr>
              <a:r>
                <a:rPr lang="en-US" sz="1100" kern="0" dirty="0">
                  <a:solidFill>
                    <a:srgbClr val="367D82"/>
                  </a:solidFill>
                  <a:latin typeface="+mj-lt"/>
                </a:rPr>
                <a:t>S -&gt; A</a:t>
              </a:r>
            </a:p>
          </p:txBody>
        </p:sp>
        <p:pic>
          <p:nvPicPr>
            <p:cNvPr id="12296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050" y="1323975"/>
              <a:ext cx="2857500" cy="43513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90950" y="2006600"/>
            <a:ext cx="5667375" cy="1943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ECA702C0-DC40-43DA-ACD6-4E66ACAEEF4B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0"/>
            <a:ext cx="8883650" cy="908050"/>
          </a:xfrm>
        </p:spPr>
        <p:txBody>
          <a:bodyPr/>
          <a:lstStyle/>
          <a:p>
            <a:pPr eaLnBrk="1" hangingPunct="1"/>
            <a:r>
              <a:rPr lang="fr-CH" dirty="0" err="1" smtClean="0"/>
              <a:t>Example</a:t>
            </a:r>
            <a:r>
              <a:rPr lang="fr-CH" dirty="0" smtClean="0"/>
              <a:t> </a:t>
            </a:r>
            <a:r>
              <a:rPr lang="fr-CH" dirty="0" err="1" smtClean="0"/>
              <a:t>Where</a:t>
            </a:r>
            <a:r>
              <a:rPr lang="fr-CH" dirty="0" smtClean="0"/>
              <a:t> </a:t>
            </a:r>
            <a:r>
              <a:rPr lang="fr-CH" dirty="0" err="1" smtClean="0"/>
              <a:t>Fixed</a:t>
            </a:r>
            <a:r>
              <a:rPr lang="fr-CH" dirty="0" smtClean="0"/>
              <a:t> Point </a:t>
            </a:r>
            <a:r>
              <a:rPr lang="fr-CH" dirty="0" err="1" smtClean="0"/>
              <a:t>Method</a:t>
            </a:r>
            <a:r>
              <a:rPr lang="fr-CH" dirty="0" smtClean="0"/>
              <a:t> </a:t>
            </a:r>
            <a:r>
              <a:rPr lang="fr-CH" dirty="0" err="1" smtClean="0"/>
              <a:t>Succeeds</a:t>
            </a:r>
            <a:endParaRPr lang="fr-FR" dirty="0" smtClean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052513"/>
            <a:ext cx="4351337" cy="5689600"/>
          </a:xfrm>
        </p:spPr>
        <p:txBody>
          <a:bodyPr/>
          <a:lstStyle/>
          <a:p>
            <a:pPr eaLnBrk="1" hangingPunct="1"/>
            <a:r>
              <a:rPr lang="fr-FR" sz="2000" dirty="0" smtClean="0"/>
              <a:t>In </a:t>
            </a:r>
            <a:r>
              <a:rPr lang="fr-FR" sz="2000" dirty="0" err="1" smtClean="0"/>
              <a:t>stationary</a:t>
            </a:r>
            <a:r>
              <a:rPr lang="fr-FR" sz="2000" dirty="0" smtClean="0"/>
              <a:t> </a:t>
            </a:r>
            <a:r>
              <a:rPr lang="fr-FR" sz="2000" dirty="0" err="1" smtClean="0"/>
              <a:t>regime</a:t>
            </a:r>
            <a:r>
              <a:rPr lang="fr-FR" sz="2000" dirty="0" smtClean="0"/>
              <a:t>:</a:t>
            </a:r>
          </a:p>
          <a:p>
            <a:pPr lvl="1" eaLnBrk="1" hangingPunct="1"/>
            <a:r>
              <a:rPr lang="en-US" dirty="0" err="1" smtClean="0"/>
              <a:t>Prob</a:t>
            </a:r>
            <a:r>
              <a:rPr lang="en-US" dirty="0" smtClean="0"/>
              <a:t> (node </a:t>
            </a:r>
            <a:r>
              <a:rPr lang="en-US" i="1" dirty="0" smtClean="0"/>
              <a:t>n</a:t>
            </a:r>
            <a:r>
              <a:rPr lang="en-US" dirty="0" smtClean="0"/>
              <a:t> is dormant) ≈ 0.3</a:t>
            </a:r>
          </a:p>
          <a:p>
            <a:pPr lvl="1" eaLnBrk="1" hangingPunct="1"/>
            <a:r>
              <a:rPr lang="en-US" dirty="0" err="1" smtClean="0"/>
              <a:t>Prob</a:t>
            </a:r>
            <a:r>
              <a:rPr lang="en-US" dirty="0" smtClean="0"/>
              <a:t> (node </a:t>
            </a:r>
            <a:r>
              <a:rPr lang="en-US" i="1" dirty="0" smtClean="0"/>
              <a:t>n</a:t>
            </a:r>
            <a:r>
              <a:rPr lang="en-US" dirty="0" smtClean="0"/>
              <a:t> is active) ≈ 0.6 </a:t>
            </a:r>
          </a:p>
          <a:p>
            <a:pPr lvl="1" eaLnBrk="1" hangingPunct="1"/>
            <a:r>
              <a:rPr lang="en-US" dirty="0" err="1" smtClean="0"/>
              <a:t>Prob</a:t>
            </a:r>
            <a:r>
              <a:rPr lang="en-US" dirty="0" smtClean="0"/>
              <a:t> (node </a:t>
            </a:r>
            <a:r>
              <a:rPr lang="en-US" i="1" dirty="0" smtClean="0"/>
              <a:t>n</a:t>
            </a:r>
            <a:r>
              <a:rPr lang="en-US" dirty="0" smtClean="0"/>
              <a:t> is susceptible) ≈ 0.1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Nodes</a:t>
            </a:r>
            <a:r>
              <a:rPr lang="en-US" i="1" dirty="0" smtClean="0"/>
              <a:t> m</a:t>
            </a:r>
            <a:r>
              <a:rPr lang="en-US" dirty="0" smtClean="0"/>
              <a:t> and </a:t>
            </a:r>
            <a:r>
              <a:rPr lang="en-US" i="1" dirty="0" smtClean="0"/>
              <a:t>n</a:t>
            </a:r>
            <a:r>
              <a:rPr lang="en-US" dirty="0" smtClean="0"/>
              <a:t> are independent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The diagram commutes</a:t>
            </a:r>
          </a:p>
        </p:txBody>
      </p:sp>
      <p:pic>
        <p:nvPicPr>
          <p:cNvPr id="37893" name="Picture 7"/>
          <p:cNvPicPr>
            <a:picLocks noChangeAspect="1" noChangeArrowheads="1"/>
          </p:cNvPicPr>
          <p:nvPr/>
        </p:nvPicPr>
        <p:blipFill>
          <a:blip r:embed="rId3" cstate="print"/>
          <a:srcRect l="47198" r="6261" b="4562"/>
          <a:stretch>
            <a:fillRect/>
          </a:stretch>
        </p:blipFill>
        <p:spPr bwMode="auto">
          <a:xfrm>
            <a:off x="5829300" y="619125"/>
            <a:ext cx="3257550" cy="6076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22263" y="3986213"/>
            <a:ext cx="5219700" cy="2443162"/>
            <a:chOff x="203" y="2511"/>
            <a:chExt cx="3288" cy="1539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203" y="2511"/>
              <a:ext cx="2815" cy="1374"/>
              <a:chOff x="203" y="2301"/>
              <a:chExt cx="2815" cy="1374"/>
            </a:xfrm>
          </p:grpSpPr>
          <p:sp>
            <p:nvSpPr>
              <p:cNvPr id="37898" name="Text Box 19"/>
              <p:cNvSpPr txBox="1">
                <a:spLocks noChangeArrowheads="1"/>
              </p:cNvSpPr>
              <p:nvPr/>
            </p:nvSpPr>
            <p:spPr bwMode="auto">
              <a:xfrm>
                <a:off x="603" y="2463"/>
                <a:ext cx="897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fr-FR"/>
                  <a:t>Law of M</a:t>
                </a:r>
                <a:r>
                  <a:rPr lang="fr-FR" baseline="30000"/>
                  <a:t>N</a:t>
                </a:r>
                <a:r>
                  <a:rPr lang="fr-FR"/>
                  <a:t>(t)</a:t>
                </a:r>
              </a:p>
            </p:txBody>
          </p:sp>
          <p:sp>
            <p:nvSpPr>
              <p:cNvPr id="37899" name="Text Box 20"/>
              <p:cNvSpPr txBox="1">
                <a:spLocks noChangeArrowheads="1"/>
              </p:cNvSpPr>
              <p:nvPr/>
            </p:nvSpPr>
            <p:spPr bwMode="auto">
              <a:xfrm>
                <a:off x="2715" y="2468"/>
                <a:ext cx="301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000">
                    <a:solidFill>
                      <a:srgbClr val="5F5F5F"/>
                    </a:solidFill>
                    <a:latin typeface="Symbol" pitchFamily="18" charset="2"/>
                    <a:sym typeface="Symbol" pitchFamily="18" charset="2"/>
                  </a:rPr>
                  <a:t></a:t>
                </a:r>
                <a:r>
                  <a:rPr lang="en-US" sz="2000" baseline="30000">
                    <a:solidFill>
                      <a:srgbClr val="5F5F5F"/>
                    </a:solidFill>
                    <a:latin typeface="Cambria" pitchFamily="18" charset="0"/>
                    <a:sym typeface="Symbol" pitchFamily="18" charset="2"/>
                  </a:rPr>
                  <a:t>N</a:t>
                </a:r>
                <a:endParaRPr lang="fr-FR">
                  <a:solidFill>
                    <a:srgbClr val="5F5F5F"/>
                  </a:solidFill>
                  <a:sym typeface="Symbol" pitchFamily="18" charset="2"/>
                </a:endParaRPr>
              </a:p>
            </p:txBody>
          </p:sp>
          <p:sp>
            <p:nvSpPr>
              <p:cNvPr id="37900" name="Text Box 21"/>
              <p:cNvSpPr txBox="1">
                <a:spLocks noChangeArrowheads="1"/>
              </p:cNvSpPr>
              <p:nvPr/>
            </p:nvSpPr>
            <p:spPr bwMode="auto">
              <a:xfrm>
                <a:off x="849" y="3444"/>
                <a:ext cx="333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fr-FR">
                    <a:latin typeface="Symbol" pitchFamily="18" charset="2"/>
                    <a:sym typeface="Symbol" pitchFamily="18" charset="2"/>
                  </a:rPr>
                  <a:t></a:t>
                </a:r>
                <a:r>
                  <a:rPr lang="fr-FR" baseline="-25000">
                    <a:latin typeface="Symbol" pitchFamily="18" charset="2"/>
                    <a:sym typeface="Symbol" pitchFamily="18" charset="2"/>
                  </a:rPr>
                  <a:t></a:t>
                </a:r>
                <a:r>
                  <a:rPr lang="fr-FR" baseline="-25000">
                    <a:sym typeface="Symbol" pitchFamily="18" charset="2"/>
                  </a:rPr>
                  <a:t>(t)</a:t>
                </a:r>
              </a:p>
            </p:txBody>
          </p:sp>
          <p:sp>
            <p:nvSpPr>
              <p:cNvPr id="37901" name="Text Box 22"/>
              <p:cNvSpPr txBox="1">
                <a:spLocks noChangeArrowheads="1"/>
              </p:cNvSpPr>
              <p:nvPr/>
            </p:nvSpPr>
            <p:spPr bwMode="auto">
              <a:xfrm>
                <a:off x="2708" y="3441"/>
                <a:ext cx="310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fr-FR">
                    <a:latin typeface="Symbol" pitchFamily="18" charset="2"/>
                    <a:sym typeface="Symbol" pitchFamily="18" charset="2"/>
                  </a:rPr>
                  <a:t></a:t>
                </a:r>
                <a:r>
                  <a:rPr lang="fr-FR" baseline="-25000">
                    <a:sym typeface="Symbol" pitchFamily="18" charset="2"/>
                  </a:rPr>
                  <a:t>m*</a:t>
                </a:r>
                <a:endParaRPr lang="fr-FR" baseline="-25000"/>
              </a:p>
            </p:txBody>
          </p:sp>
          <p:sp>
            <p:nvSpPr>
              <p:cNvPr id="37902" name="Line 23"/>
              <p:cNvSpPr>
                <a:spLocks noChangeShapeType="1"/>
              </p:cNvSpPr>
              <p:nvPr/>
            </p:nvSpPr>
            <p:spPr bwMode="auto">
              <a:xfrm>
                <a:off x="1500" y="2589"/>
                <a:ext cx="12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fr-CH"/>
              </a:p>
            </p:txBody>
          </p:sp>
          <p:sp>
            <p:nvSpPr>
              <p:cNvPr id="37903" name="Line 24"/>
              <p:cNvSpPr>
                <a:spLocks noChangeShapeType="1"/>
              </p:cNvSpPr>
              <p:nvPr/>
            </p:nvSpPr>
            <p:spPr bwMode="auto">
              <a:xfrm>
                <a:off x="1309" y="3585"/>
                <a:ext cx="11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fr-CH"/>
              </a:p>
            </p:txBody>
          </p:sp>
          <p:sp>
            <p:nvSpPr>
              <p:cNvPr id="37904" name="Line 25"/>
              <p:cNvSpPr>
                <a:spLocks noChangeShapeType="1"/>
              </p:cNvSpPr>
              <p:nvPr/>
            </p:nvSpPr>
            <p:spPr bwMode="auto">
              <a:xfrm>
                <a:off x="943" y="2718"/>
                <a:ext cx="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fr-CH"/>
              </a:p>
            </p:txBody>
          </p:sp>
          <p:sp>
            <p:nvSpPr>
              <p:cNvPr id="37905" name="Line 26"/>
              <p:cNvSpPr>
                <a:spLocks noChangeShapeType="1"/>
              </p:cNvSpPr>
              <p:nvPr/>
            </p:nvSpPr>
            <p:spPr bwMode="auto">
              <a:xfrm>
                <a:off x="2845" y="2718"/>
                <a:ext cx="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fr-CH"/>
              </a:p>
            </p:txBody>
          </p:sp>
          <p:sp>
            <p:nvSpPr>
              <p:cNvPr id="37906" name="Text Box 27"/>
              <p:cNvSpPr txBox="1">
                <a:spLocks noChangeArrowheads="1"/>
              </p:cNvSpPr>
              <p:nvPr/>
            </p:nvSpPr>
            <p:spPr bwMode="auto">
              <a:xfrm>
                <a:off x="1773" y="2301"/>
                <a:ext cx="582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fr-FR"/>
                  <a:t>t -&gt; +</a:t>
                </a:r>
                <a:r>
                  <a:rPr lang="fr-FR">
                    <a:latin typeface="cmsy10" pitchFamily="34" charset="0"/>
                  </a:rPr>
                  <a:t>1</a:t>
                </a:r>
              </a:p>
            </p:txBody>
          </p:sp>
          <p:sp>
            <p:nvSpPr>
              <p:cNvPr id="37907" name="Text Box 28"/>
              <p:cNvSpPr txBox="1">
                <a:spLocks noChangeArrowheads="1"/>
              </p:cNvSpPr>
              <p:nvPr/>
            </p:nvSpPr>
            <p:spPr bwMode="auto">
              <a:xfrm>
                <a:off x="203" y="2883"/>
                <a:ext cx="646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fr-FR"/>
                  <a:t>N -&gt; +</a:t>
                </a:r>
                <a:r>
                  <a:rPr lang="fr-FR">
                    <a:latin typeface="cmsy10" pitchFamily="34" charset="0"/>
                  </a:rPr>
                  <a:t>1</a:t>
                </a:r>
              </a:p>
            </p:txBody>
          </p:sp>
        </p:grpSp>
        <p:sp>
          <p:nvSpPr>
            <p:cNvPr id="37896" name="Text Box 41"/>
            <p:cNvSpPr txBox="1">
              <a:spLocks noChangeArrowheads="1"/>
            </p:cNvSpPr>
            <p:nvPr/>
          </p:nvSpPr>
          <p:spPr bwMode="auto">
            <a:xfrm>
              <a:off x="1500" y="3819"/>
              <a:ext cx="58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fr-FR"/>
                <a:t>t -&gt; +</a:t>
              </a:r>
              <a:r>
                <a:rPr lang="fr-FR">
                  <a:latin typeface="cmsy10" pitchFamily="34" charset="0"/>
                </a:rPr>
                <a:t>1</a:t>
              </a:r>
            </a:p>
          </p:txBody>
        </p:sp>
        <p:sp>
          <p:nvSpPr>
            <p:cNvPr id="37897" name="Text Box 42"/>
            <p:cNvSpPr txBox="1">
              <a:spLocks noChangeArrowheads="1"/>
            </p:cNvSpPr>
            <p:nvPr/>
          </p:nvSpPr>
          <p:spPr bwMode="auto">
            <a:xfrm>
              <a:off x="2845" y="3117"/>
              <a:ext cx="64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fr-FR"/>
                <a:t>N -&gt; +</a:t>
              </a:r>
              <a:r>
                <a:rPr lang="fr-FR">
                  <a:latin typeface="cmsy10" pitchFamily="34" charset="0"/>
                </a:rPr>
                <a:t>1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410200" y="3505200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h=0.3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E1E67FB5-3BA8-410B-87DF-816FFE81D0D9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dirty="0" err="1" smtClean="0"/>
              <a:t>Example</a:t>
            </a:r>
            <a:r>
              <a:rPr lang="fr-CH" dirty="0" smtClean="0"/>
              <a:t> </a:t>
            </a:r>
            <a:r>
              <a:rPr lang="fr-CH" dirty="0" err="1" smtClean="0"/>
              <a:t>Where</a:t>
            </a:r>
            <a:r>
              <a:rPr lang="fr-CH" dirty="0" smtClean="0"/>
              <a:t> </a:t>
            </a:r>
            <a:r>
              <a:rPr lang="fr-CH" dirty="0" err="1" smtClean="0"/>
              <a:t>Fixed</a:t>
            </a:r>
            <a:r>
              <a:rPr lang="fr-CH" dirty="0" smtClean="0"/>
              <a:t> Point </a:t>
            </a:r>
            <a:r>
              <a:rPr lang="fr-CH" dirty="0" err="1" smtClean="0"/>
              <a:t>Method</a:t>
            </a:r>
            <a:r>
              <a:rPr lang="fr-CH" dirty="0" smtClean="0"/>
              <a:t> </a:t>
            </a:r>
            <a:r>
              <a:rPr lang="fr-CH" dirty="0" err="1" smtClean="0"/>
              <a:t>Fails</a:t>
            </a:r>
            <a:r>
              <a:rPr lang="fr-FR" dirty="0" smtClean="0"/>
              <a:t>	                             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052513"/>
            <a:ext cx="5808662" cy="5689600"/>
          </a:xfrm>
        </p:spPr>
        <p:txBody>
          <a:bodyPr/>
          <a:lstStyle/>
          <a:p>
            <a:pPr eaLnBrk="1" hangingPunct="1"/>
            <a:r>
              <a:rPr lang="fr-FR" sz="2400" dirty="0" smtClean="0"/>
              <a:t>In </a:t>
            </a:r>
            <a:r>
              <a:rPr lang="fr-FR" sz="2400" dirty="0" err="1" smtClean="0"/>
              <a:t>stationary</a:t>
            </a:r>
            <a:r>
              <a:rPr lang="fr-FR" sz="2400" dirty="0" smtClean="0"/>
              <a:t> </a:t>
            </a:r>
            <a:r>
              <a:rPr lang="fr-FR" sz="2400" dirty="0" err="1" smtClean="0"/>
              <a:t>regime</a:t>
            </a:r>
            <a:r>
              <a:rPr lang="fr-FR" sz="2400" dirty="0" smtClean="0"/>
              <a:t>, m(t) = (D(t), A(t), S(t)) </a:t>
            </a:r>
            <a:r>
              <a:rPr lang="fr-FR" sz="2400" dirty="0" err="1" smtClean="0"/>
              <a:t>follows</a:t>
            </a:r>
            <a:r>
              <a:rPr lang="fr-FR" sz="2400" dirty="0" smtClean="0"/>
              <a:t> the </a:t>
            </a:r>
            <a:r>
              <a:rPr lang="fr-FR" sz="2400" dirty="0" err="1" smtClean="0"/>
              <a:t>limit</a:t>
            </a:r>
            <a:r>
              <a:rPr lang="fr-FR" sz="2400" dirty="0" smtClean="0"/>
              <a:t> cycle</a:t>
            </a:r>
          </a:p>
          <a:p>
            <a:pPr eaLnBrk="1" hangingPunct="1"/>
            <a:r>
              <a:rPr lang="fr-FR" sz="2400" dirty="0" smtClean="0"/>
              <a:t>Assume </a:t>
            </a:r>
            <a:r>
              <a:rPr lang="fr-FR" sz="2400" dirty="0" err="1" smtClean="0"/>
              <a:t>you</a:t>
            </a:r>
            <a:r>
              <a:rPr lang="fr-FR" sz="2400" dirty="0" smtClean="0"/>
              <a:t> are in </a:t>
            </a:r>
            <a:r>
              <a:rPr lang="fr-FR" sz="2400" dirty="0" err="1" smtClean="0"/>
              <a:t>stationary</a:t>
            </a:r>
            <a:r>
              <a:rPr lang="fr-FR" sz="2400" dirty="0" smtClean="0"/>
              <a:t> </a:t>
            </a:r>
            <a:r>
              <a:rPr lang="fr-FR" sz="2400" dirty="0" err="1" smtClean="0"/>
              <a:t>regime</a:t>
            </a:r>
            <a:r>
              <a:rPr lang="fr-FR" sz="2400" dirty="0" smtClean="0"/>
              <a:t> (simulation has </a:t>
            </a:r>
            <a:r>
              <a:rPr lang="fr-FR" sz="2400" dirty="0" err="1" smtClean="0"/>
              <a:t>run</a:t>
            </a:r>
            <a:r>
              <a:rPr lang="fr-FR" sz="2400" dirty="0" smtClean="0"/>
              <a:t> for a long time) and </a:t>
            </a:r>
            <a:r>
              <a:rPr lang="fr-FR" sz="2400" dirty="0" err="1" smtClean="0"/>
              <a:t>you</a:t>
            </a:r>
            <a:r>
              <a:rPr lang="fr-FR" sz="2400" dirty="0" smtClean="0"/>
              <a:t> observe </a:t>
            </a:r>
            <a:r>
              <a:rPr lang="fr-FR" sz="2400" dirty="0" err="1" smtClean="0"/>
              <a:t>that</a:t>
            </a:r>
            <a:r>
              <a:rPr lang="fr-FR" sz="2400" dirty="0" smtClean="0"/>
              <a:t> one </a:t>
            </a:r>
            <a:r>
              <a:rPr lang="fr-FR" sz="2400" dirty="0" err="1" smtClean="0"/>
              <a:t>node</a:t>
            </a:r>
            <a:r>
              <a:rPr lang="fr-FR" sz="2400" dirty="0" smtClean="0"/>
              <a:t>, </a:t>
            </a:r>
            <a:r>
              <a:rPr lang="fr-FR" sz="2400" dirty="0" err="1" smtClean="0"/>
              <a:t>say</a:t>
            </a:r>
            <a:r>
              <a:rPr lang="fr-FR" sz="2400" dirty="0" smtClean="0"/>
              <a:t> n=1, </a:t>
            </a:r>
            <a:r>
              <a:rPr lang="fr-FR" sz="2400" dirty="0" err="1" smtClean="0"/>
              <a:t>is</a:t>
            </a:r>
            <a:r>
              <a:rPr lang="fr-FR" sz="2400" dirty="0" smtClean="0"/>
              <a:t> in state ‘A’</a:t>
            </a:r>
          </a:p>
          <a:p>
            <a:pPr eaLnBrk="1" hangingPunct="1"/>
            <a:r>
              <a:rPr lang="fr-FR" sz="2400" dirty="0" smtClean="0"/>
              <a:t>It </a:t>
            </a:r>
            <a:r>
              <a:rPr lang="fr-FR" sz="2400" dirty="0" err="1" smtClean="0"/>
              <a:t>is</a:t>
            </a:r>
            <a:r>
              <a:rPr lang="fr-FR" sz="2400" dirty="0" smtClean="0"/>
              <a:t> more </a:t>
            </a:r>
            <a:r>
              <a:rPr lang="fr-FR" sz="2400" dirty="0" err="1" smtClean="0"/>
              <a:t>likely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m(t) </a:t>
            </a:r>
            <a:r>
              <a:rPr lang="fr-FR" sz="2400" dirty="0" err="1" smtClean="0"/>
              <a:t>is</a:t>
            </a:r>
            <a:r>
              <a:rPr lang="fr-FR" sz="2400" dirty="0" smtClean="0"/>
              <a:t> in </a:t>
            </a:r>
            <a:r>
              <a:rPr lang="fr-FR" sz="2400" dirty="0" err="1" smtClean="0"/>
              <a:t>region</a:t>
            </a:r>
            <a:r>
              <a:rPr lang="fr-FR" sz="2400" dirty="0" smtClean="0"/>
              <a:t> R</a:t>
            </a:r>
          </a:p>
          <a:p>
            <a:pPr eaLnBrk="1" hangingPunct="1"/>
            <a:r>
              <a:rPr lang="fr-FR" sz="2400" dirty="0" err="1" smtClean="0"/>
              <a:t>Therefore</a:t>
            </a:r>
            <a:r>
              <a:rPr lang="fr-FR" sz="2400" dirty="0" smtClean="0"/>
              <a:t>, </a:t>
            </a:r>
            <a:r>
              <a:rPr lang="fr-FR" sz="2400" dirty="0" err="1" smtClean="0"/>
              <a:t>it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more </a:t>
            </a:r>
            <a:r>
              <a:rPr lang="fr-FR" sz="2400" dirty="0" err="1" smtClean="0"/>
              <a:t>likely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some</a:t>
            </a:r>
            <a:r>
              <a:rPr lang="fr-FR" sz="2400" dirty="0" smtClean="0"/>
              <a:t> </a:t>
            </a:r>
            <a:r>
              <a:rPr lang="fr-FR" sz="2400" dirty="0" err="1" smtClean="0"/>
              <a:t>other</a:t>
            </a:r>
            <a:r>
              <a:rPr lang="fr-FR" sz="2400" dirty="0" smtClean="0"/>
              <a:t> </a:t>
            </a:r>
            <a:r>
              <a:rPr lang="fr-FR" sz="2400" dirty="0" err="1" smtClean="0"/>
              <a:t>node</a:t>
            </a:r>
            <a:r>
              <a:rPr lang="fr-FR" sz="2400" dirty="0" smtClean="0"/>
              <a:t>, </a:t>
            </a:r>
            <a:r>
              <a:rPr lang="fr-FR" sz="2400" dirty="0" err="1" smtClean="0"/>
              <a:t>say</a:t>
            </a:r>
            <a:r>
              <a:rPr lang="fr-FR" sz="2400" dirty="0" smtClean="0"/>
              <a:t> n=2,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also</a:t>
            </a:r>
            <a:r>
              <a:rPr lang="fr-FR" sz="2400" dirty="0" smtClean="0"/>
              <a:t> in state ‘A’</a:t>
            </a:r>
          </a:p>
          <a:p>
            <a:pPr eaLnBrk="1" hangingPunct="1"/>
            <a:endParaRPr lang="fr-FR" sz="2400" dirty="0" smtClean="0"/>
          </a:p>
          <a:p>
            <a:pPr eaLnBrk="1" hangingPunct="1"/>
            <a:endParaRPr lang="fr-FR" sz="2400" dirty="0" smtClean="0"/>
          </a:p>
          <a:p>
            <a:pPr eaLnBrk="1" hangingPunct="1"/>
            <a:r>
              <a:rPr lang="fr-FR" sz="2400" dirty="0" smtClean="0"/>
              <a:t>This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synchronization</a:t>
            </a:r>
            <a:r>
              <a:rPr lang="fr-FR" sz="2400" dirty="0" smtClean="0"/>
              <a:t> </a:t>
            </a:r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3" cstate="print"/>
          <a:srcRect l="49730" r="2475"/>
          <a:stretch>
            <a:fillRect/>
          </a:stretch>
        </p:blipFill>
        <p:spPr bwMode="auto">
          <a:xfrm>
            <a:off x="6200775" y="846138"/>
            <a:ext cx="2943225" cy="5895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9942" name="Oval 5"/>
          <p:cNvSpPr>
            <a:spLocks noChangeArrowheads="1"/>
          </p:cNvSpPr>
          <p:nvPr/>
        </p:nvSpPr>
        <p:spPr bwMode="auto">
          <a:xfrm>
            <a:off x="6534150" y="1560513"/>
            <a:ext cx="400050" cy="481012"/>
          </a:xfrm>
          <a:prstGeom prst="ellipse">
            <a:avLst/>
          </a:prstGeom>
          <a:solidFill>
            <a:srgbClr val="EDB1B1">
              <a:alpha val="25098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/>
              <a:t>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8800" y="3581400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h=0.1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401658E6-F68E-4085-AC06-9EFAA77FE75D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Joint </a:t>
            </a:r>
            <a:r>
              <a:rPr lang="fr-FR" dirty="0" err="1" smtClean="0"/>
              <a:t>PDFs</a:t>
            </a:r>
            <a:r>
              <a:rPr lang="fr-FR" dirty="0" smtClean="0"/>
              <a:t> of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Nodes</a:t>
            </a:r>
            <a:r>
              <a:rPr lang="fr-FR" dirty="0" smtClean="0"/>
              <a:t> in </a:t>
            </a:r>
            <a:r>
              <a:rPr lang="fr-FR" dirty="0" err="1" smtClean="0"/>
              <a:t>Stationary</a:t>
            </a:r>
            <a:r>
              <a:rPr lang="fr-FR" dirty="0" smtClean="0"/>
              <a:t> </a:t>
            </a:r>
            <a:r>
              <a:rPr lang="fr-FR" dirty="0" err="1" smtClean="0"/>
              <a:t>Regime</a:t>
            </a:r>
            <a:endParaRPr lang="fr-FR" dirty="0" smtClean="0"/>
          </a:p>
        </p:txBody>
      </p:sp>
      <p:pic>
        <p:nvPicPr>
          <p:cNvPr id="40964" name="Picture 6" descr="tmp-ODE-3nodesNonDecoup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7613" y="13716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3095625" y="1895475"/>
            <a:ext cx="60245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b="1">
                <a:solidFill>
                  <a:srgbClr val="333399"/>
                </a:solidFill>
              </a:rPr>
              <a:t>Mean of Limit of </a:t>
            </a:r>
            <a:r>
              <a:rPr lang="en-US" sz="2000" b="1">
                <a:solidFill>
                  <a:srgbClr val="333399"/>
                </a:solidFill>
                <a:latin typeface="Symbol" pitchFamily="18" charset="2"/>
                <a:sym typeface="Symbol" pitchFamily="18" charset="2"/>
              </a:rPr>
              <a:t></a:t>
            </a:r>
            <a:r>
              <a:rPr lang="en-US" sz="2000" b="1" baseline="30000">
                <a:solidFill>
                  <a:srgbClr val="333399"/>
                </a:solidFill>
                <a:latin typeface="Cambria" pitchFamily="18" charset="0"/>
                <a:sym typeface="Symbol" pitchFamily="18" charset="2"/>
              </a:rPr>
              <a:t>N</a:t>
            </a:r>
            <a:r>
              <a:rPr lang="fr-FR" b="1">
                <a:solidFill>
                  <a:srgbClr val="333399"/>
                </a:solidFill>
              </a:rPr>
              <a:t>  = pdf of one node in stationary regime</a:t>
            </a:r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1579563" y="1203325"/>
            <a:ext cx="2635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b="1">
                <a:solidFill>
                  <a:srgbClr val="FF3300"/>
                </a:solidFill>
              </a:rPr>
              <a:t>Stationary point of ODE </a:t>
            </a:r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4568825" y="4822825"/>
            <a:ext cx="3041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b="1">
                <a:solidFill>
                  <a:srgbClr val="33CC33"/>
                </a:solidFill>
              </a:rPr>
              <a:t>pdf of node 2 in stationary regime, given node 1 is D</a:t>
            </a:r>
          </a:p>
        </p:txBody>
      </p:sp>
      <p:sp>
        <p:nvSpPr>
          <p:cNvPr id="40968" name="Text Box 10"/>
          <p:cNvSpPr txBox="1">
            <a:spLocks noChangeArrowheads="1"/>
          </p:cNvSpPr>
          <p:nvPr/>
        </p:nvSpPr>
        <p:spPr bwMode="auto">
          <a:xfrm>
            <a:off x="501650" y="5464175"/>
            <a:ext cx="2870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b="1">
                <a:solidFill>
                  <a:srgbClr val="D60093"/>
                </a:solidFill>
              </a:rPr>
              <a:t>pdf of node 2 in stationary regime, given node 1 is S</a:t>
            </a:r>
          </a:p>
        </p:txBody>
      </p:sp>
      <p:sp>
        <p:nvSpPr>
          <p:cNvPr id="40969" name="Text Box 11"/>
          <p:cNvSpPr txBox="1">
            <a:spLocks noChangeArrowheads="1"/>
          </p:cNvSpPr>
          <p:nvPr/>
        </p:nvSpPr>
        <p:spPr bwMode="auto">
          <a:xfrm>
            <a:off x="107950" y="2995613"/>
            <a:ext cx="1471613" cy="1465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b="1">
                <a:solidFill>
                  <a:srgbClr val="FF3300"/>
                </a:solidFill>
              </a:rPr>
              <a:t>pdf of node 2 in stationary regime, given node 1 is A</a:t>
            </a:r>
          </a:p>
        </p:txBody>
      </p:sp>
      <p:sp>
        <p:nvSpPr>
          <p:cNvPr id="40970" name="Line 13"/>
          <p:cNvSpPr>
            <a:spLocks noChangeShapeType="1"/>
          </p:cNvSpPr>
          <p:nvPr/>
        </p:nvSpPr>
        <p:spPr bwMode="auto">
          <a:xfrm flipH="1">
            <a:off x="3171825" y="2292350"/>
            <a:ext cx="2419350" cy="137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fr-CH"/>
          </a:p>
        </p:txBody>
      </p:sp>
      <p:sp>
        <p:nvSpPr>
          <p:cNvPr id="40971" name="Line 14"/>
          <p:cNvSpPr>
            <a:spLocks noChangeShapeType="1"/>
          </p:cNvSpPr>
          <p:nvPr/>
        </p:nvSpPr>
        <p:spPr bwMode="auto">
          <a:xfrm>
            <a:off x="2743200" y="15700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fr-CH"/>
          </a:p>
        </p:txBody>
      </p:sp>
      <p:sp>
        <p:nvSpPr>
          <p:cNvPr id="40972" name="Line 15"/>
          <p:cNvSpPr>
            <a:spLocks noChangeShapeType="1"/>
          </p:cNvSpPr>
          <p:nvPr/>
        </p:nvSpPr>
        <p:spPr bwMode="auto">
          <a:xfrm>
            <a:off x="2471738" y="1570038"/>
            <a:ext cx="271462" cy="1878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40973" name="Line 16"/>
          <p:cNvSpPr>
            <a:spLocks noChangeShapeType="1"/>
          </p:cNvSpPr>
          <p:nvPr/>
        </p:nvSpPr>
        <p:spPr bwMode="auto">
          <a:xfrm flipV="1">
            <a:off x="1390650" y="3667125"/>
            <a:ext cx="146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40974" name="Line 17"/>
          <p:cNvSpPr>
            <a:spLocks noChangeShapeType="1"/>
          </p:cNvSpPr>
          <p:nvPr/>
        </p:nvSpPr>
        <p:spPr bwMode="auto">
          <a:xfrm flipV="1">
            <a:off x="1952625" y="3971925"/>
            <a:ext cx="790575" cy="149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40975" name="Line 18"/>
          <p:cNvSpPr>
            <a:spLocks noChangeShapeType="1"/>
          </p:cNvSpPr>
          <p:nvPr/>
        </p:nvSpPr>
        <p:spPr bwMode="auto">
          <a:xfrm flipH="1" flipV="1">
            <a:off x="3695700" y="3800475"/>
            <a:ext cx="1895475" cy="1022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2766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4" cstate="print"/>
          <a:srcRect b="20140"/>
          <a:stretch>
            <a:fillRect/>
          </a:stretch>
        </p:blipFill>
        <p:spPr bwMode="auto">
          <a:xfrm>
            <a:off x="404813" y="585788"/>
            <a:ext cx="5389562" cy="2524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028" name="Straight Connector 5"/>
          <p:cNvCxnSpPr>
            <a:cxnSpLocks noChangeShapeType="1"/>
          </p:cNvCxnSpPr>
          <p:nvPr/>
        </p:nvCxnSpPr>
        <p:spPr bwMode="auto">
          <a:xfrm>
            <a:off x="4733925" y="3505200"/>
            <a:ext cx="3705225" cy="2219325"/>
          </a:xfrm>
          <a:prstGeom prst="line">
            <a:avLst/>
          </a:prstGeom>
          <a:noFill/>
          <a:ln w="76200" algn="ctr">
            <a:solidFill>
              <a:srgbClr val="FF3300">
                <a:alpha val="50980"/>
              </a:srgbClr>
            </a:solidFill>
            <a:round/>
            <a:headEnd/>
            <a:tailEnd/>
          </a:ln>
        </p:spPr>
      </p:cxnSp>
      <p:cxnSp>
        <p:nvCxnSpPr>
          <p:cNvPr id="1029" name="Straight Connector 7"/>
          <p:cNvCxnSpPr>
            <a:cxnSpLocks noChangeShapeType="1"/>
          </p:cNvCxnSpPr>
          <p:nvPr/>
        </p:nvCxnSpPr>
        <p:spPr bwMode="auto">
          <a:xfrm flipV="1">
            <a:off x="4857750" y="3829050"/>
            <a:ext cx="3581400" cy="2038350"/>
          </a:xfrm>
          <a:prstGeom prst="line">
            <a:avLst/>
          </a:prstGeom>
          <a:noFill/>
          <a:ln w="76200" algn="ctr">
            <a:solidFill>
              <a:srgbClr val="FF3300">
                <a:alpha val="50980"/>
              </a:srgbClr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71C2244F-070B-4D61-8B29-7633E4188154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/>
              <a:t>Where is the Catch ?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fr-FR" sz="2400" dirty="0" err="1" smtClean="0"/>
              <a:t>Mean</a:t>
            </a:r>
            <a:r>
              <a:rPr lang="fr-FR" sz="2400" dirty="0" smtClean="0"/>
              <a:t> </a:t>
            </a:r>
            <a:r>
              <a:rPr lang="fr-FR" sz="2400" dirty="0" err="1" smtClean="0"/>
              <a:t>field</a:t>
            </a:r>
            <a:r>
              <a:rPr lang="fr-FR" sz="2400" dirty="0" smtClean="0"/>
              <a:t> convergence </a:t>
            </a:r>
            <a:r>
              <a:rPr lang="fr-FR" sz="2400" dirty="0" err="1" smtClean="0"/>
              <a:t>implies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nodes</a:t>
            </a:r>
            <a:r>
              <a:rPr lang="fr-FR" sz="2400" dirty="0" smtClean="0"/>
              <a:t> </a:t>
            </a:r>
            <a:r>
              <a:rPr lang="fr-FR" sz="2400" i="1" dirty="0" smtClean="0"/>
              <a:t>m</a:t>
            </a:r>
            <a:r>
              <a:rPr lang="fr-FR" sz="2400" dirty="0" smtClean="0"/>
              <a:t> and </a:t>
            </a:r>
            <a:r>
              <a:rPr lang="fr-FR" sz="2400" i="1" dirty="0" smtClean="0"/>
              <a:t>n</a:t>
            </a:r>
            <a:r>
              <a:rPr lang="fr-FR" sz="2400" dirty="0" smtClean="0"/>
              <a:t> are </a:t>
            </a:r>
            <a:r>
              <a:rPr lang="fr-FR" sz="2400" dirty="0" err="1" smtClean="0"/>
              <a:t>asymptotically</a:t>
            </a:r>
            <a:r>
              <a:rPr lang="fr-FR" sz="2400" dirty="0" smtClean="0"/>
              <a:t> </a:t>
            </a:r>
            <a:r>
              <a:rPr lang="fr-FR" sz="2400" dirty="0" err="1" smtClean="0"/>
              <a:t>independent</a:t>
            </a:r>
            <a:r>
              <a:rPr lang="fr-FR" sz="2400" dirty="0" smtClean="0"/>
              <a:t> </a:t>
            </a:r>
          </a:p>
          <a:p>
            <a:pPr eaLnBrk="1" hangingPunct="1"/>
            <a:endParaRPr lang="fr-FR" sz="2400" dirty="0" smtClean="0"/>
          </a:p>
          <a:p>
            <a:pPr eaLnBrk="1" hangingPunct="1"/>
            <a:r>
              <a:rPr lang="fr-FR" sz="2400" dirty="0" smtClean="0"/>
              <a:t>There </a:t>
            </a:r>
            <a:r>
              <a:rPr lang="fr-FR" sz="2400" i="1" dirty="0" err="1" smtClean="0"/>
              <a:t>is</a:t>
            </a:r>
            <a:r>
              <a:rPr lang="fr-FR" sz="2400" i="1" dirty="0" smtClean="0"/>
              <a:t> </a:t>
            </a:r>
            <a:r>
              <a:rPr lang="fr-FR" sz="2400" dirty="0" err="1" smtClean="0"/>
              <a:t>mean</a:t>
            </a:r>
            <a:r>
              <a:rPr lang="fr-FR" sz="2400" dirty="0" smtClean="0"/>
              <a:t> </a:t>
            </a:r>
            <a:r>
              <a:rPr lang="fr-FR" sz="2400" dirty="0" err="1" smtClean="0"/>
              <a:t>field</a:t>
            </a:r>
            <a:r>
              <a:rPr lang="fr-FR" sz="2400" dirty="0" smtClean="0"/>
              <a:t> convergence for </a:t>
            </a:r>
            <a:r>
              <a:rPr lang="fr-FR" sz="2400" dirty="0" err="1" smtClean="0"/>
              <a:t>this</a:t>
            </a:r>
            <a:r>
              <a:rPr lang="fr-FR" sz="2400" dirty="0" smtClean="0"/>
              <a:t> </a:t>
            </a:r>
            <a:r>
              <a:rPr lang="fr-FR" sz="2400" dirty="0" err="1" smtClean="0"/>
              <a:t>example</a:t>
            </a:r>
            <a:endParaRPr lang="fr-FR" sz="2400" dirty="0" smtClean="0"/>
          </a:p>
          <a:p>
            <a:pPr eaLnBrk="1" hangingPunct="1"/>
            <a:endParaRPr lang="fr-FR" sz="2400" dirty="0" smtClean="0"/>
          </a:p>
          <a:p>
            <a:pPr eaLnBrk="1" hangingPunct="1"/>
            <a:r>
              <a:rPr lang="fr-FR" sz="2400" dirty="0" smtClean="0"/>
              <a:t>But </a:t>
            </a:r>
            <a:r>
              <a:rPr lang="fr-FR" sz="2400" dirty="0" err="1" smtClean="0"/>
              <a:t>we</a:t>
            </a:r>
            <a:r>
              <a:rPr lang="fr-FR" sz="2400" dirty="0" smtClean="0"/>
              <a:t> </a:t>
            </a:r>
            <a:r>
              <a:rPr lang="fr-FR" sz="2400" dirty="0" err="1" smtClean="0"/>
              <a:t>saw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nodes</a:t>
            </a:r>
            <a:r>
              <a:rPr lang="fr-FR" sz="2400" dirty="0" smtClean="0"/>
              <a:t> </a:t>
            </a:r>
            <a:r>
              <a:rPr lang="fr-FR" sz="2400" dirty="0" err="1" smtClean="0"/>
              <a:t>may</a:t>
            </a:r>
            <a:r>
              <a:rPr lang="fr-FR" sz="2400" dirty="0" smtClean="0"/>
              <a:t> not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asymptotically</a:t>
            </a:r>
            <a:r>
              <a:rPr lang="fr-FR" sz="2400" dirty="0" smtClean="0"/>
              <a:t> </a:t>
            </a:r>
            <a:r>
              <a:rPr lang="fr-FR" sz="2400" dirty="0" err="1" smtClean="0"/>
              <a:t>independent</a:t>
            </a:r>
            <a:endParaRPr lang="fr-FR" sz="2400" dirty="0" smtClean="0"/>
          </a:p>
          <a:p>
            <a:pPr eaLnBrk="1" hangingPunct="1"/>
            <a:endParaRPr lang="fr-FR" sz="2400" dirty="0" smtClean="0"/>
          </a:p>
          <a:p>
            <a:pPr eaLnBrk="1" hangingPunct="1">
              <a:buFont typeface="Wingdings" pitchFamily="2" charset="2"/>
              <a:buNone/>
            </a:pPr>
            <a:endParaRPr lang="fr-FR" sz="2400" dirty="0" smtClean="0"/>
          </a:p>
          <a:p>
            <a:pPr eaLnBrk="1" hangingPunct="1"/>
            <a:endParaRPr lang="fr-FR" sz="2400" dirty="0" smtClean="0"/>
          </a:p>
          <a:p>
            <a:pPr eaLnBrk="1" hangingPunct="1"/>
            <a:endParaRPr lang="fr-FR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fr-FR" sz="2400" dirty="0" smtClean="0"/>
              <a:t>…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there</a:t>
            </a:r>
            <a:r>
              <a:rPr lang="fr-FR" sz="2400" dirty="0" smtClean="0"/>
              <a:t> a contradiction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1915894"/>
            <a:ext cx="7975600" cy="180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30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143000" y="4724400"/>
            <a:ext cx="7893050" cy="1685924"/>
          </a:xfrm>
        </p:spPr>
        <p:txBody>
          <a:bodyPr/>
          <a:lstStyle/>
          <a:p>
            <a:r>
              <a:rPr lang="fr-FR" sz="2400" dirty="0" err="1" smtClean="0"/>
              <a:t>Mean</a:t>
            </a:r>
            <a:r>
              <a:rPr lang="fr-FR" sz="2400" dirty="0" smtClean="0"/>
              <a:t> Field convergence </a:t>
            </a:r>
            <a:r>
              <a:rPr lang="fr-FR" sz="2400" dirty="0" err="1" smtClean="0"/>
              <a:t>implies</a:t>
            </a:r>
            <a:r>
              <a:rPr lang="fr-FR" sz="2400" dirty="0" smtClean="0"/>
              <a:t> </a:t>
            </a:r>
            <a:r>
              <a:rPr lang="fr-FR" sz="2400" dirty="0" err="1" smtClean="0"/>
              <a:t>asymptotic</a:t>
            </a:r>
            <a:r>
              <a:rPr lang="fr-FR" sz="2400" dirty="0" smtClean="0"/>
              <a:t> Independence in </a:t>
            </a:r>
            <a:r>
              <a:rPr lang="fr-FR" sz="2400" dirty="0" err="1" smtClean="0"/>
              <a:t>Transient</a:t>
            </a:r>
            <a:r>
              <a:rPr lang="fr-FR" sz="2400" dirty="0" smtClean="0"/>
              <a:t> </a:t>
            </a:r>
            <a:r>
              <a:rPr lang="fr-FR" sz="2400" dirty="0" err="1" smtClean="0"/>
              <a:t>Regime</a:t>
            </a:r>
            <a:r>
              <a:rPr lang="fr-FR" sz="2400" dirty="0" smtClean="0"/>
              <a:t>, but </a:t>
            </a:r>
            <a:r>
              <a:rPr lang="fr-FR" sz="2400" dirty="0" err="1" smtClean="0"/>
              <a:t>says</a:t>
            </a:r>
            <a:r>
              <a:rPr lang="fr-FR" sz="2400" dirty="0" smtClean="0"/>
              <a:t> </a:t>
            </a:r>
            <a:r>
              <a:rPr lang="fr-FR" sz="2400" dirty="0" err="1" smtClean="0"/>
              <a:t>nothing</a:t>
            </a:r>
            <a:r>
              <a:rPr lang="fr-FR" sz="2400" dirty="0" smtClean="0"/>
              <a:t> about </a:t>
            </a:r>
            <a:r>
              <a:rPr lang="fr-FR" sz="2400" dirty="0" err="1" smtClean="0"/>
              <a:t>Stationary</a:t>
            </a:r>
            <a:r>
              <a:rPr lang="fr-FR" sz="2400" dirty="0" smtClean="0"/>
              <a:t> </a:t>
            </a:r>
            <a:r>
              <a:rPr lang="fr-FR" sz="2400" dirty="0" err="1" smtClean="0"/>
              <a:t>Regime</a:t>
            </a:r>
            <a:endParaRPr lang="fr-FR" sz="2400" dirty="0" smtClean="0"/>
          </a:p>
          <a:p>
            <a:r>
              <a:rPr lang="fr-FR" sz="2400" dirty="0" err="1" smtClean="0"/>
              <a:t>We</a:t>
            </a:r>
            <a:r>
              <a:rPr lang="fr-FR" sz="2400" dirty="0" smtClean="0"/>
              <a:t> have </a:t>
            </a:r>
            <a:r>
              <a:rPr lang="fr-FR" sz="2400" dirty="0" err="1" smtClean="0"/>
              <a:t>three</a:t>
            </a:r>
            <a:r>
              <a:rPr lang="fr-FR" sz="2400" dirty="0" smtClean="0"/>
              <a:t> </a:t>
            </a:r>
            <a:r>
              <a:rPr lang="fr-FR" sz="2400" dirty="0" err="1" smtClean="0"/>
              <a:t>general</a:t>
            </a:r>
            <a:r>
              <a:rPr lang="fr-FR" sz="2400" dirty="0" smtClean="0"/>
              <a:t> </a:t>
            </a:r>
            <a:r>
              <a:rPr lang="fr-FR" sz="2400" dirty="0" err="1" smtClean="0"/>
              <a:t>results</a:t>
            </a:r>
            <a:endParaRPr lang="fr-FR" sz="2400" dirty="0" smtClean="0"/>
          </a:p>
          <a:p>
            <a:pPr>
              <a:buNone/>
            </a:pPr>
            <a:endParaRPr lang="fr-FR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62000" y="2554069"/>
            <a:ext cx="139878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dirty="0" err="1" smtClean="0"/>
              <a:t>Mean</a:t>
            </a:r>
            <a:r>
              <a:rPr lang="fr-CH" dirty="0" smtClean="0"/>
              <a:t> Field </a:t>
            </a:r>
          </a:p>
          <a:p>
            <a:r>
              <a:rPr lang="fr-CH" dirty="0" smtClean="0"/>
              <a:t>Convergence</a:t>
            </a:r>
            <a:endParaRPr lang="fr-CH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3163669"/>
            <a:ext cx="2743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dirty="0" smtClean="0"/>
              <a:t>???</a:t>
            </a:r>
            <a:br>
              <a:rPr lang="fr-CH" dirty="0" smtClean="0"/>
            </a:br>
            <a:endParaRPr lang="fr-CH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524000"/>
            <a:ext cx="2743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dirty="0" smtClean="0"/>
              <a:t>Markov </a:t>
            </a:r>
            <a:r>
              <a:rPr lang="fr-CH" dirty="0" err="1" smtClean="0"/>
              <a:t>chain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ergodic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CH" dirty="0" err="1" smtClean="0"/>
              <a:t>Result</a:t>
            </a:r>
            <a:r>
              <a:rPr lang="fr-CH" dirty="0" smtClean="0"/>
              <a:t> 1: </a:t>
            </a:r>
            <a:r>
              <a:rPr lang="fr-CH" dirty="0" err="1" smtClean="0"/>
              <a:t>Fixed</a:t>
            </a:r>
            <a:r>
              <a:rPr lang="fr-CH" dirty="0" smtClean="0"/>
              <a:t> Point </a:t>
            </a:r>
            <a:r>
              <a:rPr lang="fr-CH" dirty="0" err="1" smtClean="0"/>
              <a:t>Method</a:t>
            </a:r>
            <a:r>
              <a:rPr lang="fr-CH" dirty="0" smtClean="0"/>
              <a:t> </a:t>
            </a:r>
            <a:r>
              <a:rPr lang="fr-CH" dirty="0" err="1" smtClean="0"/>
              <a:t>Holds</a:t>
            </a:r>
            <a:r>
              <a:rPr lang="fr-CH" dirty="0" smtClean="0"/>
              <a:t> </a:t>
            </a:r>
            <a:r>
              <a:rPr lang="fr-CH" dirty="0" err="1" smtClean="0"/>
              <a:t>under</a:t>
            </a:r>
            <a:r>
              <a:rPr lang="fr-CH" dirty="0" smtClean="0"/>
              <a:t> (H) 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4294967295"/>
          </p:nvPr>
        </p:nvSpPr>
        <p:spPr>
          <a:xfrm>
            <a:off x="838200" y="1052513"/>
            <a:ext cx="8197850" cy="5689600"/>
          </a:xfrm>
        </p:spPr>
        <p:txBody>
          <a:bodyPr/>
          <a:lstStyle/>
          <a:p>
            <a:r>
              <a:rPr lang="fr-CH" dirty="0" smtClean="0"/>
              <a:t>Assume </a:t>
            </a:r>
            <a:r>
              <a:rPr lang="fr-CH" dirty="0" err="1" smtClean="0"/>
              <a:t>that</a:t>
            </a:r>
            <a:r>
              <a:rPr lang="fr-CH" dirty="0" smtClean="0"/>
              <a:t/>
            </a:r>
            <a:br>
              <a:rPr lang="fr-CH" dirty="0" smtClean="0"/>
            </a:br>
            <a:endParaRPr lang="fr-CH" dirty="0" smtClean="0"/>
          </a:p>
          <a:p>
            <a:pPr>
              <a:buNone/>
            </a:pPr>
            <a:r>
              <a:rPr lang="fr-CH" dirty="0" smtClean="0"/>
              <a:t>(H) ODE has a unique global stable point to </a:t>
            </a:r>
            <a:r>
              <a:rPr lang="fr-CH" dirty="0" err="1" smtClean="0"/>
              <a:t>which</a:t>
            </a:r>
            <a:r>
              <a:rPr lang="fr-CH" dirty="0" smtClean="0"/>
              <a:t> all </a:t>
            </a:r>
            <a:r>
              <a:rPr lang="fr-CH" dirty="0" err="1" smtClean="0"/>
              <a:t>trajectories</a:t>
            </a:r>
            <a:r>
              <a:rPr lang="fr-CH" dirty="0" smtClean="0"/>
              <a:t> converge</a:t>
            </a:r>
            <a:br>
              <a:rPr lang="fr-CH" dirty="0" smtClean="0"/>
            </a:br>
            <a:endParaRPr lang="fr-CH" dirty="0" smtClean="0"/>
          </a:p>
          <a:p>
            <a:r>
              <a:rPr lang="fr-CH" dirty="0" err="1" smtClean="0"/>
              <a:t>Theorem</a:t>
            </a:r>
            <a:r>
              <a:rPr lang="fr-CH" dirty="0" smtClean="0"/>
              <a:t> [</a:t>
            </a:r>
            <a:r>
              <a:rPr lang="fr-CH" dirty="0" err="1" smtClean="0"/>
              <a:t>e.g</a:t>
            </a:r>
            <a:r>
              <a:rPr lang="fr-CH" dirty="0" smtClean="0"/>
              <a:t>. </a:t>
            </a:r>
            <a:r>
              <a:rPr lang="fr-CH" dirty="0" err="1" smtClean="0"/>
              <a:t>Benaim</a:t>
            </a:r>
            <a:r>
              <a:rPr lang="fr-CH" dirty="0" smtClean="0"/>
              <a:t> et al 2008] : The </a:t>
            </a:r>
            <a:r>
              <a:rPr lang="fr-CH" dirty="0" err="1" smtClean="0"/>
              <a:t>limit</a:t>
            </a:r>
            <a:r>
              <a:rPr lang="fr-CH" dirty="0" smtClean="0"/>
              <a:t> of </a:t>
            </a:r>
            <a:r>
              <a:rPr lang="fr-CH" dirty="0" err="1" smtClean="0"/>
              <a:t>stationary</a:t>
            </a:r>
            <a:r>
              <a:rPr lang="fr-CH" dirty="0" smtClean="0"/>
              <a:t> distribution of </a:t>
            </a:r>
            <a:r>
              <a:rPr lang="fr-CH" i="1" dirty="0" smtClean="0"/>
              <a:t>M</a:t>
            </a:r>
            <a:r>
              <a:rPr lang="fr-CH" i="1" baseline="30000" dirty="0" smtClean="0"/>
              <a:t>N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concentrated</a:t>
            </a:r>
            <a:r>
              <a:rPr lang="fr-CH" dirty="0" smtClean="0"/>
              <a:t> on </a:t>
            </a:r>
            <a:r>
              <a:rPr lang="fr-CH" dirty="0" err="1" smtClean="0"/>
              <a:t>this</a:t>
            </a:r>
            <a:r>
              <a:rPr lang="fr-CH" dirty="0" smtClean="0"/>
              <a:t> </a:t>
            </a:r>
            <a:r>
              <a:rPr lang="fr-CH" dirty="0" err="1" smtClean="0"/>
              <a:t>fixed</a:t>
            </a:r>
            <a:r>
              <a:rPr lang="fr-CH" dirty="0" smtClean="0"/>
              <a:t> point</a:t>
            </a:r>
          </a:p>
          <a:p>
            <a:pPr lvl="1"/>
            <a:r>
              <a:rPr lang="fr-CH" dirty="0" smtClean="0"/>
              <a:t>i.e.,  </a:t>
            </a:r>
            <a:r>
              <a:rPr lang="fr-CH" dirty="0" err="1" smtClean="0"/>
              <a:t>under</a:t>
            </a:r>
            <a:r>
              <a:rPr lang="fr-CH" dirty="0" smtClean="0"/>
              <a:t> (H), the </a:t>
            </a:r>
            <a:r>
              <a:rPr lang="fr-CH" dirty="0" err="1" smtClean="0"/>
              <a:t>fixed</a:t>
            </a:r>
            <a:r>
              <a:rPr lang="fr-CH" dirty="0" smtClean="0"/>
              <a:t> point </a:t>
            </a:r>
            <a:r>
              <a:rPr lang="fr-CH" dirty="0" err="1" smtClean="0"/>
              <a:t>method</a:t>
            </a:r>
            <a:r>
              <a:rPr lang="fr-CH" dirty="0" smtClean="0"/>
              <a:t> and the </a:t>
            </a:r>
            <a:r>
              <a:rPr lang="fr-CH" dirty="0" err="1" smtClean="0"/>
              <a:t>decoupling</a:t>
            </a:r>
            <a:r>
              <a:rPr lang="fr-CH" dirty="0" smtClean="0"/>
              <a:t> </a:t>
            </a:r>
            <a:r>
              <a:rPr lang="fr-CH" dirty="0" err="1" smtClean="0"/>
              <a:t>assumptions</a:t>
            </a:r>
            <a:r>
              <a:rPr lang="fr-CH" dirty="0" smtClean="0"/>
              <a:t> are </a:t>
            </a:r>
            <a:r>
              <a:rPr lang="fr-CH" dirty="0" err="1" smtClean="0"/>
              <a:t>justified</a:t>
            </a:r>
            <a:endParaRPr lang="fr-CH" dirty="0" smtClean="0"/>
          </a:p>
          <a:p>
            <a:endParaRPr lang="fr-CH" dirty="0" smtClean="0"/>
          </a:p>
          <a:p>
            <a:r>
              <a:rPr lang="fr-CH" dirty="0" err="1" smtClean="0"/>
              <a:t>Uniqueness</a:t>
            </a:r>
            <a:r>
              <a:rPr lang="fr-CH" dirty="0" smtClean="0"/>
              <a:t> of </a:t>
            </a:r>
            <a:r>
              <a:rPr lang="fr-CH" dirty="0" err="1" smtClean="0"/>
              <a:t>fixed</a:t>
            </a:r>
            <a:r>
              <a:rPr lang="fr-CH" dirty="0" smtClean="0"/>
              <a:t> point </a:t>
            </a:r>
            <a:r>
              <a:rPr lang="fr-CH" dirty="0" err="1" smtClean="0"/>
              <a:t>is</a:t>
            </a:r>
            <a:r>
              <a:rPr lang="fr-CH" dirty="0" smtClean="0"/>
              <a:t> not </a:t>
            </a:r>
            <a:r>
              <a:rPr lang="fr-CH" dirty="0" err="1" smtClean="0"/>
              <a:t>sufficient</a:t>
            </a:r>
            <a:endParaRPr lang="fr-CH" dirty="0" smtClean="0"/>
          </a:p>
          <a:p>
            <a:r>
              <a:rPr lang="fr-CH" dirty="0" smtClean="0"/>
              <a:t>(H) has </a:t>
            </a:r>
            <a:r>
              <a:rPr lang="fr-CH" dirty="0" err="1" smtClean="0"/>
              <a:t>nothing</a:t>
            </a:r>
            <a:r>
              <a:rPr lang="fr-CH" dirty="0" smtClean="0"/>
              <a:t> to do </a:t>
            </a:r>
            <a:r>
              <a:rPr lang="fr-CH" dirty="0" err="1" smtClean="0"/>
              <a:t>with</a:t>
            </a:r>
            <a:r>
              <a:rPr lang="fr-CH" dirty="0" smtClean="0"/>
              <a:t> the </a:t>
            </a:r>
            <a:r>
              <a:rPr lang="fr-CH" dirty="0" err="1" smtClean="0"/>
              <a:t>properties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err="1" smtClean="0"/>
              <a:t>finite</a:t>
            </a:r>
            <a:r>
              <a:rPr lang="fr-CH" dirty="0" smtClean="0"/>
              <a:t> </a:t>
            </a:r>
            <a:r>
              <a:rPr lang="fr-CH" i="1" dirty="0" smtClean="0"/>
              <a:t>N</a:t>
            </a:r>
          </a:p>
          <a:p>
            <a:pPr lvl="1"/>
            <a:r>
              <a:rPr lang="fr-CH" dirty="0" smtClean="0"/>
              <a:t>In </a:t>
            </a:r>
            <a:r>
              <a:rPr lang="fr-CH" dirty="0" err="1" smtClean="0"/>
              <a:t>our</a:t>
            </a:r>
            <a:r>
              <a:rPr lang="fr-CH" dirty="0" smtClean="0"/>
              <a:t> </a:t>
            </a:r>
            <a:r>
              <a:rPr lang="fr-CH" dirty="0" err="1" smtClean="0"/>
              <a:t>example</a:t>
            </a:r>
            <a:r>
              <a:rPr lang="fr-CH" dirty="0" smtClean="0"/>
              <a:t>, for </a:t>
            </a:r>
            <a:r>
              <a:rPr lang="fr-CH" i="1" dirty="0" smtClean="0"/>
              <a:t>h</a:t>
            </a:r>
            <a:r>
              <a:rPr lang="fr-CH" dirty="0" smtClean="0"/>
              <a:t>=0.3 the </a:t>
            </a:r>
            <a:r>
              <a:rPr lang="fr-CH" dirty="0" err="1" smtClean="0"/>
              <a:t>decoupling</a:t>
            </a:r>
            <a:r>
              <a:rPr lang="fr-CH" dirty="0" smtClean="0"/>
              <a:t> </a:t>
            </a:r>
            <a:r>
              <a:rPr lang="fr-CH" dirty="0" err="1" smtClean="0"/>
              <a:t>assumption</a:t>
            </a:r>
            <a:r>
              <a:rPr lang="fr-CH" dirty="0" smtClean="0"/>
              <a:t> </a:t>
            </a:r>
            <a:r>
              <a:rPr lang="fr-CH" dirty="0" err="1" smtClean="0"/>
              <a:t>holds</a:t>
            </a:r>
            <a:r>
              <a:rPr lang="fr-CH" dirty="0" smtClean="0"/>
              <a:t> in </a:t>
            </a:r>
            <a:r>
              <a:rPr lang="fr-CH" dirty="0" err="1" smtClean="0"/>
              <a:t>stationary</a:t>
            </a:r>
            <a:r>
              <a:rPr lang="fr-CH" dirty="0" smtClean="0"/>
              <a:t> </a:t>
            </a:r>
            <a:r>
              <a:rPr lang="fr-CH" dirty="0" err="1" smtClean="0"/>
              <a:t>regime</a:t>
            </a:r>
            <a:r>
              <a:rPr lang="fr-CH" dirty="0" smtClean="0"/>
              <a:t>, for </a:t>
            </a:r>
            <a:r>
              <a:rPr lang="fr-CH" i="1" dirty="0" smtClean="0"/>
              <a:t>h</a:t>
            </a:r>
            <a:r>
              <a:rPr lang="fr-CH" dirty="0" smtClean="0"/>
              <a:t>=0.1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does</a:t>
            </a:r>
            <a:r>
              <a:rPr lang="fr-CH" dirty="0" smtClean="0"/>
              <a:t> not </a:t>
            </a:r>
          </a:p>
          <a:p>
            <a:pPr lvl="1"/>
            <a:r>
              <a:rPr lang="fr-CH" dirty="0" smtClean="0"/>
              <a:t>In </a:t>
            </a:r>
            <a:r>
              <a:rPr lang="fr-CH" dirty="0" err="1" smtClean="0"/>
              <a:t>both</a:t>
            </a:r>
            <a:r>
              <a:rPr lang="fr-CH" dirty="0" smtClean="0"/>
              <a:t> cases the Markov </a:t>
            </a:r>
            <a:r>
              <a:rPr lang="fr-CH" dirty="0" err="1" smtClean="0"/>
              <a:t>chain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err="1" smtClean="0"/>
              <a:t>finite</a:t>
            </a:r>
            <a:r>
              <a:rPr lang="fr-CH" dirty="0" smtClean="0"/>
              <a:t> </a:t>
            </a:r>
            <a:r>
              <a:rPr lang="fr-CH" i="1" dirty="0" smtClean="0"/>
              <a:t>N</a:t>
            </a:r>
            <a:r>
              <a:rPr lang="fr-CH" dirty="0" smtClean="0"/>
              <a:t> has the </a:t>
            </a:r>
            <a:r>
              <a:rPr lang="fr-CH" dirty="0" err="1" smtClean="0"/>
              <a:t>same</a:t>
            </a:r>
            <a:r>
              <a:rPr lang="fr-CH" dirty="0" smtClean="0"/>
              <a:t> graph.</a:t>
            </a:r>
          </a:p>
          <a:p>
            <a:r>
              <a:rPr lang="fr-CH" dirty="0" err="1" smtClean="0"/>
              <a:t>Study</a:t>
            </a:r>
            <a:r>
              <a:rPr lang="fr-CH" dirty="0" smtClean="0"/>
              <a:t> the ODE !</a:t>
            </a: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4EFEB255-0D6C-44AC-9ABF-4E691647132E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838200" y="1600200"/>
            <a:ext cx="74676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71950"/>
            <a:ext cx="9144000" cy="1771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2006600"/>
            <a:ext cx="7975600" cy="180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3012" name="Rectangle 5"/>
          <p:cNvSpPr>
            <a:spLocks noGrp="1" noChangeArrowheads="1"/>
          </p:cNvSpPr>
          <p:nvPr>
            <p:ph type="title"/>
          </p:nvPr>
        </p:nvSpPr>
        <p:spPr>
          <a:xfrm>
            <a:off x="2743200" y="0"/>
            <a:ext cx="6400800" cy="908050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Diagram</a:t>
            </a: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Not </a:t>
            </a:r>
            <a:r>
              <a:rPr lang="fr-FR" dirty="0" err="1" smtClean="0"/>
              <a:t>Always</a:t>
            </a:r>
            <a:r>
              <a:rPr lang="fr-FR" dirty="0" smtClean="0"/>
              <a:t> Commute</a:t>
            </a:r>
          </a:p>
        </p:txBody>
      </p:sp>
      <p:sp>
        <p:nvSpPr>
          <p:cNvPr id="430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388" y="838200"/>
            <a:ext cx="8856662" cy="5572125"/>
          </a:xfrm>
        </p:spPr>
        <p:txBody>
          <a:bodyPr/>
          <a:lstStyle/>
          <a:p>
            <a:r>
              <a:rPr lang="fr-FR" dirty="0" smtClean="0"/>
              <a:t>h=0.1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For large </a:t>
            </a:r>
            <a:r>
              <a:rPr lang="fr-FR" i="1" dirty="0" smtClean="0"/>
              <a:t>t</a:t>
            </a:r>
            <a:r>
              <a:rPr lang="fr-FR" dirty="0" smtClean="0"/>
              <a:t> and </a:t>
            </a:r>
            <a:r>
              <a:rPr lang="fr-FR" i="1" dirty="0" smtClean="0"/>
              <a:t>N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i="1" dirty="0" smtClean="0"/>
              <a:t>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period</a:t>
            </a:r>
            <a:r>
              <a:rPr lang="fr-FR" dirty="0" smtClean="0"/>
              <a:t> of the </a:t>
            </a:r>
            <a:r>
              <a:rPr lang="fr-FR" dirty="0" err="1" smtClean="0"/>
              <a:t>limit</a:t>
            </a:r>
            <a:r>
              <a:rPr lang="fr-FR" dirty="0" smtClean="0"/>
              <a:t> cycle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730" r="2475" b="49731"/>
          <a:stretch>
            <a:fillRect/>
          </a:stretch>
        </p:blipFill>
        <p:spPr bwMode="auto">
          <a:xfrm>
            <a:off x="1600200" y="0"/>
            <a:ext cx="1437719" cy="1447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1267F3E1-82AF-4B61-A608-B33C8926A0F6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Result 2 for Stationary Regime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99CC"/>
                </a:solidFill>
              </a:rPr>
              <a:t>Original  system</a:t>
            </a:r>
            <a:r>
              <a:rPr lang="en-US" dirty="0" smtClean="0"/>
              <a:t> (stochastic):</a:t>
            </a:r>
          </a:p>
          <a:p>
            <a:pPr lvl="1" eaLnBrk="1" hangingPunct="1"/>
            <a:r>
              <a:rPr lang="en-US" dirty="0" smtClean="0"/>
              <a:t>(X</a:t>
            </a:r>
            <a:r>
              <a:rPr lang="en-US" baseline="30000" dirty="0" smtClean="0"/>
              <a:t>N</a:t>
            </a:r>
            <a:r>
              <a:rPr lang="en-US" dirty="0" smtClean="0"/>
              <a:t>(t)) is Markov, finite, discrete time</a:t>
            </a:r>
          </a:p>
          <a:p>
            <a:pPr lvl="1" eaLnBrk="1" hangingPunct="1"/>
            <a:r>
              <a:rPr lang="en-US" dirty="0" smtClean="0"/>
              <a:t>Assume it is irreducible, thus has a unique stationary </a:t>
            </a:r>
            <a:r>
              <a:rPr lang="en-US" dirty="0" err="1" smtClean="0"/>
              <a:t>proba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</a:t>
            </a:r>
            <a:r>
              <a:rPr lang="en-US" baseline="30000" dirty="0" smtClean="0">
                <a:latin typeface="cmsy10" pitchFamily="34" charset="0"/>
                <a:sym typeface="Symbol" pitchFamily="18" charset="2"/>
              </a:rPr>
              <a:t>N</a:t>
            </a:r>
          </a:p>
          <a:p>
            <a:pPr lvl="1" eaLnBrk="1" hangingPunct="1"/>
            <a:r>
              <a:rPr lang="en-US" dirty="0" smtClean="0"/>
              <a:t>Let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</a:t>
            </a:r>
            <a:r>
              <a:rPr lang="en-US" baseline="30000" dirty="0" smtClean="0">
                <a:sym typeface="Symbol" pitchFamily="18" charset="2"/>
              </a:rPr>
              <a:t>N</a:t>
            </a:r>
            <a:r>
              <a:rPr lang="en-US" dirty="0" smtClean="0"/>
              <a:t> be the corresponding stationary distribution for M</a:t>
            </a:r>
            <a:r>
              <a:rPr lang="en-US" baseline="30000" dirty="0" smtClean="0"/>
              <a:t>N</a:t>
            </a:r>
            <a:r>
              <a:rPr lang="en-US" dirty="0" smtClean="0"/>
              <a:t>(t), i.e. </a:t>
            </a:r>
            <a:br>
              <a:rPr lang="en-US" dirty="0" smtClean="0"/>
            </a:br>
            <a:r>
              <a:rPr lang="en-US" dirty="0" smtClean="0"/>
              <a:t>P</a:t>
            </a:r>
            <a:r>
              <a:rPr lang="en-US" sz="2800" dirty="0" smtClean="0"/>
              <a:t>(</a:t>
            </a:r>
            <a:r>
              <a:rPr lang="en-US" dirty="0" smtClean="0"/>
              <a:t>M</a:t>
            </a:r>
            <a:r>
              <a:rPr lang="en-US" baseline="30000" dirty="0" smtClean="0"/>
              <a:t>N</a:t>
            </a:r>
            <a:r>
              <a:rPr lang="en-US" dirty="0" smtClean="0"/>
              <a:t>(t)=(x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r>
              <a:rPr lang="en-US" dirty="0" smtClean="0"/>
              <a:t>)</a:t>
            </a:r>
            <a:r>
              <a:rPr lang="en-US" sz="2400" dirty="0" smtClean="0"/>
              <a:t>) </a:t>
            </a:r>
            <a:r>
              <a:rPr lang="en-US" dirty="0" smtClean="0"/>
              <a:t>=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</a:t>
            </a:r>
            <a:r>
              <a:rPr lang="en-US" baseline="30000" dirty="0" smtClean="0">
                <a:sym typeface="Symbol" pitchFamily="18" charset="2"/>
              </a:rPr>
              <a:t>N</a:t>
            </a:r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r>
              <a:rPr lang="en-US" dirty="0" smtClean="0"/>
              <a:t>) for x</a:t>
            </a:r>
            <a:r>
              <a:rPr lang="en-US" baseline="-25000" dirty="0" smtClean="0"/>
              <a:t>i</a:t>
            </a:r>
            <a:r>
              <a:rPr lang="en-US" dirty="0" smtClean="0"/>
              <a:t> of the form k/n, k integer</a:t>
            </a:r>
            <a:endParaRPr lang="en-US" baseline="30000" dirty="0" smtClean="0">
              <a:latin typeface="cmsy10" pitchFamily="34" charset="0"/>
              <a:sym typeface="Symbol" pitchFamily="18" charset="2"/>
            </a:endParaRPr>
          </a:p>
          <a:p>
            <a:pPr eaLnBrk="1" hangingPunct="1"/>
            <a:r>
              <a:rPr lang="en-US" dirty="0" smtClean="0">
                <a:solidFill>
                  <a:srgbClr val="0099CC"/>
                </a:solidFill>
              </a:rPr>
              <a:t>Theorem</a:t>
            </a:r>
            <a:r>
              <a:rPr lang="en-US" dirty="0" smtClean="0"/>
              <a:t>  [</a:t>
            </a:r>
            <a:r>
              <a:rPr lang="en-US" dirty="0" err="1" smtClean="0"/>
              <a:t>Benaim</a:t>
            </a:r>
            <a:r>
              <a:rPr lang="en-US" dirty="0" smtClean="0"/>
              <a:t>]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Birkhoff</a:t>
            </a:r>
            <a:r>
              <a:rPr lang="en-US" dirty="0" smtClean="0"/>
              <a:t> Center: closure of set of points </a:t>
            </a:r>
            <a:r>
              <a:rPr lang="en-US" dirty="0" err="1" smtClean="0"/>
              <a:t>s.t</a:t>
            </a:r>
            <a:r>
              <a:rPr lang="en-US" dirty="0" smtClean="0"/>
              <a:t>. m</a:t>
            </a:r>
            <a:r>
              <a:rPr lang="en-US" dirty="0" smtClean="0">
                <a:latin typeface="Cambria"/>
              </a:rPr>
              <a:t>∊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</a:t>
            </a:r>
            <a:r>
              <a:rPr lang="en-US" dirty="0" smtClean="0"/>
              <a:t>(m)</a:t>
            </a:r>
            <a:br>
              <a:rPr lang="en-US" dirty="0" smtClean="0"/>
            </a:br>
            <a:r>
              <a:rPr lang="en-US" dirty="0" smtClean="0"/>
              <a:t>Omega limit: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</a:t>
            </a:r>
            <a:r>
              <a:rPr lang="en-US" dirty="0" smtClean="0"/>
              <a:t>(m)  = set of limit points of orbit starting at m</a:t>
            </a:r>
          </a:p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352800"/>
            <a:ext cx="8645525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5144174E-EE8B-40CF-AB5C-27FECB31A6D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Example: 2-Step Malware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052513"/>
            <a:ext cx="4240212" cy="56896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Mobile nodes are either</a:t>
            </a:r>
          </a:p>
          <a:p>
            <a:pPr lvl="1" eaLnBrk="1" hangingPunct="1"/>
            <a:r>
              <a:rPr lang="en-US" sz="1600" dirty="0" smtClean="0"/>
              <a:t>`S’  Susceptible</a:t>
            </a:r>
          </a:p>
          <a:p>
            <a:pPr lvl="1" eaLnBrk="1" hangingPunct="1"/>
            <a:r>
              <a:rPr lang="en-US" sz="1600" dirty="0" smtClean="0"/>
              <a:t>`D’ Dormant</a:t>
            </a:r>
          </a:p>
          <a:p>
            <a:pPr lvl="1" eaLnBrk="1" hangingPunct="1"/>
            <a:r>
              <a:rPr lang="en-US" sz="1600" dirty="0" smtClean="0"/>
              <a:t>`A’ Active</a:t>
            </a:r>
          </a:p>
          <a:p>
            <a:pPr eaLnBrk="1" hangingPunct="1"/>
            <a:r>
              <a:rPr lang="en-US" sz="1800" dirty="0" smtClean="0"/>
              <a:t>Time is discrete</a:t>
            </a:r>
          </a:p>
          <a:p>
            <a:pPr eaLnBrk="1" hangingPunct="1"/>
            <a:r>
              <a:rPr lang="en-US" sz="1800" dirty="0" smtClean="0"/>
              <a:t>Nodes meet </a:t>
            </a:r>
            <a:r>
              <a:rPr lang="en-US" sz="1800" dirty="0" err="1" smtClean="0"/>
              <a:t>pairwise</a:t>
            </a:r>
            <a:r>
              <a:rPr lang="en-US" sz="1800" dirty="0" smtClean="0"/>
              <a:t> (</a:t>
            </a:r>
            <a:r>
              <a:rPr lang="en-US" sz="1800" dirty="0" err="1" smtClean="0"/>
              <a:t>bluetooth</a:t>
            </a:r>
            <a:r>
              <a:rPr lang="en-US" sz="1800" dirty="0" smtClean="0"/>
              <a:t>)</a:t>
            </a:r>
          </a:p>
          <a:p>
            <a:pPr eaLnBrk="1" hangingPunct="1"/>
            <a:r>
              <a:rPr lang="en-US" sz="1800" dirty="0" smtClean="0"/>
              <a:t>One interaction per time slot, </a:t>
            </a:r>
            <a:br>
              <a:rPr lang="en-US" sz="1800" dirty="0" smtClean="0"/>
            </a:br>
            <a:r>
              <a:rPr lang="en-US" sz="1800" dirty="0" smtClean="0"/>
              <a:t>I(N) = 1/N</a:t>
            </a:r>
            <a:r>
              <a:rPr lang="da-DK" sz="1800" i="1" dirty="0" smtClean="0"/>
              <a:t>; </a:t>
            </a:r>
            <a:r>
              <a:rPr lang="da-DK" sz="1800" dirty="0" smtClean="0"/>
              <a:t>mean field limit is an ODE 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/>
            <a:r>
              <a:rPr lang="en-US" sz="1800" dirty="0" smtClean="0"/>
              <a:t>State space is finite </a:t>
            </a:r>
            <a:br>
              <a:rPr lang="en-US" sz="1800" dirty="0" smtClean="0"/>
            </a:br>
            <a:r>
              <a:rPr lang="en-US" sz="1800" dirty="0" smtClean="0"/>
              <a:t>= {`S’ , `A’ ,`D’}</a:t>
            </a:r>
          </a:p>
          <a:p>
            <a:pPr lvl="1" eaLnBrk="1" hangingPunct="1">
              <a:buNone/>
            </a:pPr>
            <a:endParaRPr lang="en-US" sz="1600" dirty="0" smtClean="0"/>
          </a:p>
          <a:p>
            <a:pPr eaLnBrk="1" hangingPunct="1"/>
            <a:r>
              <a:rPr lang="en-US" sz="1800" dirty="0" smtClean="0"/>
              <a:t>Occupancy measure is</a:t>
            </a:r>
            <a:br>
              <a:rPr lang="en-US" sz="1800" dirty="0" smtClean="0"/>
            </a:br>
            <a:r>
              <a:rPr lang="en-US" sz="1800" dirty="0" smtClean="0"/>
              <a:t>M(t) = (S(t), D(t), A(t)) with </a:t>
            </a:r>
            <a:br>
              <a:rPr lang="en-US" sz="1800" dirty="0" smtClean="0"/>
            </a:br>
            <a:r>
              <a:rPr lang="en-US" sz="1800" dirty="0" smtClean="0"/>
              <a:t>S(t)+ D(t) + A(t) =1</a:t>
            </a:r>
          </a:p>
          <a:p>
            <a:pPr eaLnBrk="1" hangingPunct="1">
              <a:buNone/>
            </a:pPr>
            <a:r>
              <a:rPr lang="en-US" sz="1800" dirty="0" smtClean="0"/>
              <a:t>S(t) = proportion of nodes in state `S’</a:t>
            </a:r>
            <a:br>
              <a:rPr lang="en-US" sz="1800" dirty="0" smtClean="0"/>
            </a:br>
            <a:r>
              <a:rPr lang="fr-CH" sz="1800" dirty="0" smtClean="0"/>
              <a:t/>
            </a:r>
            <a:br>
              <a:rPr lang="fr-CH" sz="1800" dirty="0" smtClean="0"/>
            </a:br>
            <a:r>
              <a:rPr lang="fr-CH" sz="1800" dirty="0" smtClean="0"/>
              <a:t>[</a:t>
            </a:r>
            <a:r>
              <a:rPr lang="fr-CH" sz="1800" dirty="0" err="1" smtClean="0"/>
              <a:t>Benaïm</a:t>
            </a:r>
            <a:r>
              <a:rPr lang="fr-CH" sz="1800" dirty="0" smtClean="0"/>
              <a:t> and Le </a:t>
            </a:r>
            <a:r>
              <a:rPr lang="fr-CH" sz="1800" dirty="0" err="1" smtClean="0"/>
              <a:t>Boudec</a:t>
            </a:r>
            <a:r>
              <a:rPr lang="fr-CH" sz="1800" dirty="0" smtClean="0"/>
              <a:t>(2008)]</a:t>
            </a:r>
            <a:endParaRPr lang="en-US" sz="1800" dirty="0" smtClean="0"/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25" y="1052513"/>
            <a:ext cx="4352925" cy="56896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Possible interactions: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>
              <a:buFont typeface="Wingdings" pitchFamily="2" charset="2"/>
              <a:buAutoNum type="arabicPeriod"/>
            </a:pPr>
            <a:r>
              <a:rPr lang="en-US" sz="2000" dirty="0" smtClean="0"/>
              <a:t>Recovery</a:t>
            </a:r>
          </a:p>
          <a:p>
            <a:pPr marL="762000" lvl="1" indent="-304800" eaLnBrk="1" hangingPunct="1"/>
            <a:r>
              <a:rPr lang="en-US" sz="1800" dirty="0" smtClean="0"/>
              <a:t>D -&gt; S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en-US" sz="2000" dirty="0" smtClean="0"/>
              <a:t>Mutual upgrade </a:t>
            </a:r>
          </a:p>
          <a:p>
            <a:pPr marL="762000" lvl="1" indent="-304800" eaLnBrk="1" hangingPunct="1"/>
            <a:r>
              <a:rPr lang="en-US" sz="1800" dirty="0" smtClean="0"/>
              <a:t>D + D -&gt; A + A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en-US" sz="2000" dirty="0" smtClean="0"/>
              <a:t>Infection by active</a:t>
            </a:r>
          </a:p>
          <a:p>
            <a:pPr marL="762000" lvl="1" indent="-304800" eaLnBrk="1" hangingPunct="1"/>
            <a:r>
              <a:rPr lang="en-US" sz="1800" dirty="0" smtClean="0"/>
              <a:t>D + A -&gt; A + A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en-US" sz="2000" dirty="0" smtClean="0"/>
              <a:t>Recovery</a:t>
            </a:r>
          </a:p>
          <a:p>
            <a:pPr marL="762000" lvl="1" indent="-304800" eaLnBrk="1" hangingPunct="1"/>
            <a:r>
              <a:rPr lang="en-US" sz="1800" dirty="0" smtClean="0"/>
              <a:t>A -&gt; S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en-US" sz="2000" dirty="0" smtClean="0"/>
              <a:t>Recruitment by Dormant</a:t>
            </a:r>
          </a:p>
          <a:p>
            <a:pPr marL="762000" lvl="1" indent="-304800" eaLnBrk="1" hangingPunct="1"/>
            <a:r>
              <a:rPr lang="en-US" sz="1800" dirty="0" smtClean="0"/>
              <a:t>S + D -&gt; D + D</a:t>
            </a:r>
          </a:p>
          <a:p>
            <a:pPr marL="514350" indent="-457200" eaLnBrk="1" hangingPunct="1">
              <a:buNone/>
            </a:pPr>
            <a:r>
              <a:rPr lang="en-US" dirty="0" smtClean="0"/>
              <a:t>	Direct infection</a:t>
            </a:r>
            <a:endParaRPr lang="en-US" sz="2000" dirty="0" smtClean="0"/>
          </a:p>
          <a:p>
            <a:pPr marL="762000" lvl="1" indent="-304800" eaLnBrk="1" hangingPunct="1"/>
            <a:r>
              <a:rPr lang="en-US" dirty="0" smtClean="0"/>
              <a:t>S -&gt; D</a:t>
            </a:r>
            <a:endParaRPr lang="en-US" sz="1800" dirty="0" smtClean="0"/>
          </a:p>
          <a:p>
            <a:pPr marL="457200" indent="-457200" eaLnBrk="1" hangingPunct="1">
              <a:buFont typeface="+mj-lt"/>
              <a:buAutoNum type="arabicPeriod" startAt="6"/>
            </a:pPr>
            <a:r>
              <a:rPr lang="en-US" sz="2000" dirty="0" smtClean="0"/>
              <a:t>Direct infection</a:t>
            </a:r>
          </a:p>
          <a:p>
            <a:pPr marL="762000" lvl="1" indent="-304800" eaLnBrk="1" hangingPunct="1"/>
            <a:r>
              <a:rPr lang="en-US" sz="1800" dirty="0" smtClean="0"/>
              <a:t>S -&gt;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0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3083F4FD-07B4-4D98-9DF7-76390261E72C}" type="slidenum">
              <a:rPr lang="en-US" smtClean="0"/>
              <a:pPr/>
              <a:t>70</a:t>
            </a:fld>
            <a:endParaRPr lang="en-US" smtClean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1150" y="962025"/>
            <a:ext cx="6157913" cy="5895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506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052513"/>
            <a:ext cx="2897187" cy="5689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99CC"/>
                </a:solidFill>
              </a:rPr>
              <a:t>Here: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Birkhoff center = limit cycle </a:t>
            </a:r>
            <a:r>
              <a:rPr lang="en-US" smtClean="0">
                <a:latin typeface="MT Extra" pitchFamily="18" charset="2"/>
                <a:sym typeface="MT Extra" pitchFamily="18" charset="2"/>
              </a:rPr>
              <a:t></a:t>
            </a:r>
            <a:r>
              <a:rPr lang="en-US" smtClean="0"/>
              <a:t> fixed point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theorem says that the stochastic system for large N is close to the Birkhoff center,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i.e. the stationary regime of ODE is a good approximation of the stationary regime of stochastic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E9C3C307-74B2-42BC-91A2-D15535188F34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Existence and Unicity of a Fixed Point are not Sufficient for Validity of Fixed Point Method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052513"/>
            <a:ext cx="6107112" cy="5689600"/>
          </a:xfrm>
        </p:spPr>
        <p:txBody>
          <a:bodyPr/>
          <a:lstStyle/>
          <a:p>
            <a:pPr eaLnBrk="1" hangingPunct="1"/>
            <a:r>
              <a:rPr lang="en-US" dirty="0" smtClean="0"/>
              <a:t>Essential assumption is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(H) m(t) converges to a unique m</a:t>
            </a:r>
            <a:r>
              <a:rPr lang="en-US" baseline="30000" dirty="0" smtClean="0"/>
              <a:t>*</a:t>
            </a:r>
            <a:endParaRPr lang="en-US" dirty="0" smtClean="0"/>
          </a:p>
          <a:p>
            <a:pPr eaLnBrk="1" hangingPunct="1"/>
            <a:r>
              <a:rPr lang="en-US" dirty="0" smtClean="0"/>
              <a:t>It is not sufficient to find that there is a unique stationary point, i.e. a unique solution to   F(m</a:t>
            </a:r>
            <a:r>
              <a:rPr lang="en-US" baseline="30000" dirty="0" smtClean="0"/>
              <a:t>*</a:t>
            </a:r>
            <a:r>
              <a:rPr lang="en-US" dirty="0" smtClean="0"/>
              <a:t>)=0   </a:t>
            </a:r>
          </a:p>
          <a:p>
            <a:pPr eaLnBrk="1" hangingPunct="1"/>
            <a:r>
              <a:rPr lang="en-US" dirty="0" smtClean="0"/>
              <a:t>Counter Example on figure</a:t>
            </a:r>
          </a:p>
          <a:p>
            <a:pPr lvl="1" eaLnBrk="1" hangingPunct="1"/>
            <a:r>
              <a:rPr lang="en-US" dirty="0" smtClean="0"/>
              <a:t>(X</a:t>
            </a:r>
            <a:r>
              <a:rPr lang="en-US" baseline="30000" dirty="0" smtClean="0"/>
              <a:t>N</a:t>
            </a:r>
            <a:r>
              <a:rPr lang="en-US" dirty="0" smtClean="0"/>
              <a:t>(t)) is irreducible and thus has a unique stationary probability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</a:t>
            </a:r>
            <a:r>
              <a:rPr lang="en-US" baseline="30000" dirty="0" smtClean="0">
                <a:latin typeface="Symbol" pitchFamily="18" charset="2"/>
                <a:sym typeface="Symbol" pitchFamily="18" charset="2"/>
              </a:rPr>
              <a:t>N</a:t>
            </a:r>
            <a:endParaRPr lang="en-US" dirty="0" smtClean="0"/>
          </a:p>
          <a:p>
            <a:pPr lvl="1" eaLnBrk="1" hangingPunct="1"/>
            <a:r>
              <a:rPr lang="en-US" dirty="0" smtClean="0"/>
              <a:t>There is a unique stationary point ( = fixed point ) (red cross)</a:t>
            </a:r>
          </a:p>
          <a:p>
            <a:pPr lvl="2" eaLnBrk="1" hangingPunct="1"/>
            <a:r>
              <a:rPr lang="en-US" dirty="0" smtClean="0"/>
              <a:t>F(m</a:t>
            </a:r>
            <a:r>
              <a:rPr lang="en-US" baseline="30000" dirty="0" smtClean="0"/>
              <a:t>*</a:t>
            </a:r>
            <a:r>
              <a:rPr lang="en-US" dirty="0" smtClean="0"/>
              <a:t>)=0 has a unique solution</a:t>
            </a:r>
          </a:p>
          <a:p>
            <a:pPr lvl="2" eaLnBrk="1" hangingPunct="1"/>
            <a:r>
              <a:rPr lang="en-US" dirty="0" smtClean="0"/>
              <a:t>but it is not a stable equilibrium</a:t>
            </a:r>
          </a:p>
          <a:p>
            <a:pPr lvl="1" eaLnBrk="1" hangingPunct="1"/>
            <a:r>
              <a:rPr lang="en-US" dirty="0" smtClean="0"/>
              <a:t>The fixed point method would say here</a:t>
            </a:r>
          </a:p>
          <a:p>
            <a:pPr lvl="2" eaLnBrk="1" hangingPunct="1"/>
            <a:r>
              <a:rPr lang="en-US" dirty="0" err="1" smtClean="0"/>
              <a:t>Prob</a:t>
            </a:r>
            <a:r>
              <a:rPr lang="en-US" dirty="0" smtClean="0"/>
              <a:t> (node n is dormant) ≈ 0.1</a:t>
            </a:r>
          </a:p>
          <a:p>
            <a:pPr lvl="2" eaLnBrk="1" hangingPunct="1"/>
            <a:r>
              <a:rPr lang="en-US" dirty="0" smtClean="0"/>
              <a:t>Nodes are independent</a:t>
            </a:r>
          </a:p>
          <a:p>
            <a:pPr lvl="1" eaLnBrk="1" hangingPunct="1"/>
            <a:r>
              <a:rPr lang="en-US" dirty="0" smtClean="0">
                <a:solidFill>
                  <a:srgbClr val="FF3300"/>
                </a:solidFill>
              </a:rPr>
              <a:t>… but in reality</a:t>
            </a:r>
          </a:p>
          <a:p>
            <a:pPr lvl="2" eaLnBrk="1" hangingPunct="1"/>
            <a:r>
              <a:rPr lang="en-US" dirty="0" smtClean="0"/>
              <a:t>We have seen that nodes are not independent, but are correlated and </a:t>
            </a:r>
            <a:r>
              <a:rPr lang="en-US" i="1" dirty="0" smtClean="0">
                <a:solidFill>
                  <a:srgbClr val="FF3300"/>
                </a:solidFill>
              </a:rPr>
              <a:t>synchronized</a:t>
            </a:r>
          </a:p>
        </p:txBody>
      </p:sp>
      <p:pic>
        <p:nvPicPr>
          <p:cNvPr id="52229" name="Picture 7"/>
          <p:cNvPicPr>
            <a:picLocks noChangeAspect="1" noChangeArrowheads="1"/>
          </p:cNvPicPr>
          <p:nvPr/>
        </p:nvPicPr>
        <p:blipFill>
          <a:blip r:embed="rId3" cstate="print"/>
          <a:srcRect l="49754" r="2759"/>
          <a:stretch>
            <a:fillRect/>
          </a:stretch>
        </p:blipFill>
        <p:spPr bwMode="auto">
          <a:xfrm>
            <a:off x="6105525" y="962025"/>
            <a:ext cx="2924175" cy="5895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802.11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Heterogeneous</a:t>
            </a:r>
            <a:r>
              <a:rPr lang="fr-CH" dirty="0" smtClean="0"/>
              <a:t> </a:t>
            </a:r>
            <a:r>
              <a:rPr lang="fr-CH" dirty="0" err="1" smtClean="0"/>
              <a:t>Nodes</a:t>
            </a:r>
            <a:endParaRPr lang="fr-CH" dirty="0"/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388" y="2325137"/>
            <a:ext cx="4351337" cy="314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dirty="0" smtClean="0"/>
              <a:t>[Cho2010]</a:t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err="1" smtClean="0"/>
              <a:t>Two</a:t>
            </a:r>
            <a:r>
              <a:rPr lang="fr-CH" dirty="0" smtClean="0"/>
              <a:t> classes of </a:t>
            </a:r>
            <a:r>
              <a:rPr lang="fr-CH" dirty="0" err="1" smtClean="0"/>
              <a:t>nodes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heterogeneous</a:t>
            </a:r>
            <a:r>
              <a:rPr lang="fr-CH" dirty="0" smtClean="0"/>
              <a:t> </a:t>
            </a:r>
            <a:r>
              <a:rPr lang="fr-CH" dirty="0" err="1" smtClean="0"/>
              <a:t>parameters</a:t>
            </a:r>
            <a:r>
              <a:rPr lang="fr-CH" dirty="0" smtClean="0"/>
              <a:t> (</a:t>
            </a:r>
            <a:r>
              <a:rPr lang="fr-CH" dirty="0" err="1" smtClean="0"/>
              <a:t>restransmission</a:t>
            </a:r>
            <a:r>
              <a:rPr lang="fr-CH" dirty="0" smtClean="0"/>
              <a:t> </a:t>
            </a:r>
            <a:r>
              <a:rPr lang="fr-CH" dirty="0" err="1" smtClean="0"/>
              <a:t>probability</a:t>
            </a:r>
            <a:r>
              <a:rPr lang="fr-CH" dirty="0" smtClean="0"/>
              <a:t>)</a:t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err="1" smtClean="0"/>
              <a:t>Fixed</a:t>
            </a:r>
            <a:r>
              <a:rPr lang="fr-CH" dirty="0" smtClean="0"/>
              <a:t> point </a:t>
            </a:r>
            <a:r>
              <a:rPr lang="fr-CH" dirty="0" err="1" smtClean="0"/>
              <a:t>equation</a:t>
            </a:r>
            <a:r>
              <a:rPr lang="fr-CH" dirty="0" smtClean="0"/>
              <a:t> has a unique solution</a:t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There </a:t>
            </a:r>
            <a:r>
              <a:rPr lang="fr-CH" dirty="0" err="1" smtClean="0"/>
              <a:t>is</a:t>
            </a:r>
            <a:r>
              <a:rPr lang="fr-CH" dirty="0" smtClean="0"/>
              <a:t> a </a:t>
            </a:r>
            <a:r>
              <a:rPr lang="fr-CH" dirty="0" err="1" smtClean="0"/>
              <a:t>limit</a:t>
            </a:r>
            <a:r>
              <a:rPr lang="fr-CH" dirty="0" smtClean="0"/>
              <a:t> cycle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A995EB7-39B8-4F4D-9AF8-410C23AA5E65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Quiz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856662" cy="530225"/>
          </a:xfrm>
        </p:spPr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fr-FR" sz="1800" smtClean="0"/>
              <a:t>M</a:t>
            </a:r>
            <a:r>
              <a:rPr lang="fr-FR" sz="1800" baseline="30000" smtClean="0"/>
              <a:t>N</a:t>
            </a:r>
            <a:r>
              <a:rPr lang="fr-FR" sz="1800" smtClean="0"/>
              <a:t>(t) is a Markov chain on E={(a, b, c) </a:t>
            </a:r>
            <a:r>
              <a:rPr lang="fr-FR" sz="1800" smtClean="0">
                <a:latin typeface="cmsy10" pitchFamily="34" charset="0"/>
              </a:rPr>
              <a:t>¸</a:t>
            </a:r>
            <a:r>
              <a:rPr lang="fr-FR" sz="1800" smtClean="0"/>
              <a:t> 0, a + b + c =1,  a, b, c multiples of 1/N}</a:t>
            </a:r>
          </a:p>
        </p:txBody>
      </p:sp>
      <p:pic>
        <p:nvPicPr>
          <p:cNvPr id="47108" name="Picture 5" descr="gridN200"/>
          <p:cNvPicPr>
            <a:picLocks noChangeAspect="1" noChangeArrowheads="1"/>
          </p:cNvPicPr>
          <p:nvPr/>
        </p:nvPicPr>
        <p:blipFill>
          <a:blip r:embed="rId3" cstate="print"/>
          <a:srcRect l="5772" t="5730" r="7639" b="2112"/>
          <a:stretch>
            <a:fillRect/>
          </a:stretch>
        </p:blipFill>
        <p:spPr bwMode="auto">
          <a:xfrm>
            <a:off x="2844800" y="1438275"/>
            <a:ext cx="6334125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5908675" y="2447925"/>
            <a:ext cx="16081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/>
              <a:t>E (for N = 200)</a:t>
            </a:r>
          </a:p>
        </p:txBody>
      </p:sp>
      <p:sp>
        <p:nvSpPr>
          <p:cNvPr id="47110" name="Line 7"/>
          <p:cNvSpPr>
            <a:spLocks noChangeShapeType="1"/>
          </p:cNvSpPr>
          <p:nvPr/>
        </p:nvSpPr>
        <p:spPr bwMode="auto">
          <a:xfrm flipH="1">
            <a:off x="6181725" y="2814638"/>
            <a:ext cx="371475" cy="1528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fr-CH"/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-334963" y="1531938"/>
            <a:ext cx="3430588" cy="4760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l"/>
            <a:r>
              <a:rPr lang="fr-FR">
                <a:solidFill>
                  <a:srgbClr val="5F5F5F"/>
                </a:solidFill>
              </a:rPr>
              <a:t>A. M</a:t>
            </a:r>
            <a:r>
              <a:rPr lang="fr-FR" baseline="30000">
                <a:solidFill>
                  <a:srgbClr val="5F5F5F"/>
                </a:solidFill>
              </a:rPr>
              <a:t>N</a:t>
            </a:r>
            <a:r>
              <a:rPr lang="fr-FR">
                <a:solidFill>
                  <a:srgbClr val="5F5F5F"/>
                </a:solidFill>
              </a:rPr>
              <a:t>(t) is periodic, this is why there is a limit cycle for large N.</a:t>
            </a:r>
          </a:p>
          <a:p>
            <a:pPr marL="800100" lvl="1" indent="-342900" algn="l"/>
            <a:endParaRPr lang="fr-FR">
              <a:solidFill>
                <a:srgbClr val="5F5F5F"/>
              </a:solidFill>
            </a:endParaRPr>
          </a:p>
          <a:p>
            <a:pPr marL="800100" lvl="1" indent="-342900" algn="l"/>
            <a:r>
              <a:rPr lang="fr-FR">
                <a:solidFill>
                  <a:srgbClr val="5F5F5F"/>
                </a:solidFill>
              </a:rPr>
              <a:t>B. For large N, the stationary proba of M</a:t>
            </a:r>
            <a:r>
              <a:rPr lang="fr-FR" baseline="30000">
                <a:solidFill>
                  <a:srgbClr val="5F5F5F"/>
                </a:solidFill>
              </a:rPr>
              <a:t>N</a:t>
            </a:r>
            <a:r>
              <a:rPr lang="fr-FR">
                <a:solidFill>
                  <a:srgbClr val="5F5F5F"/>
                </a:solidFill>
              </a:rPr>
              <a:t> tends to be concentrated on the blue cycle.</a:t>
            </a:r>
          </a:p>
          <a:p>
            <a:pPr marL="800100" lvl="1" indent="-342900" algn="l"/>
            <a:endParaRPr lang="fr-FR">
              <a:solidFill>
                <a:srgbClr val="5F5F5F"/>
              </a:solidFill>
            </a:endParaRPr>
          </a:p>
          <a:p>
            <a:pPr marL="800100" lvl="1" indent="-342900" algn="l"/>
            <a:r>
              <a:rPr lang="fr-FR">
                <a:solidFill>
                  <a:srgbClr val="5F5F5F"/>
                </a:solidFill>
              </a:rPr>
              <a:t>C. For large N,</a:t>
            </a:r>
            <a:r>
              <a:rPr lang="fr-FR"/>
              <a:t> </a:t>
            </a:r>
            <a:r>
              <a:rPr lang="fr-FR">
                <a:solidFill>
                  <a:srgbClr val="5F5F5F"/>
                </a:solidFill>
              </a:rPr>
              <a:t>the stationary proba of M</a:t>
            </a:r>
            <a:r>
              <a:rPr lang="fr-FR" baseline="30000">
                <a:solidFill>
                  <a:srgbClr val="5F5F5F"/>
                </a:solidFill>
              </a:rPr>
              <a:t>N</a:t>
            </a:r>
            <a:r>
              <a:rPr lang="fr-FR">
                <a:solidFill>
                  <a:srgbClr val="5F5F5F"/>
                </a:solidFill>
              </a:rPr>
              <a:t> tends to a Dirac.</a:t>
            </a:r>
          </a:p>
          <a:p>
            <a:pPr marL="800100" lvl="1" indent="-342900" algn="l"/>
            <a:endParaRPr lang="fr-FR">
              <a:solidFill>
                <a:srgbClr val="5F5F5F"/>
              </a:solidFill>
            </a:endParaRPr>
          </a:p>
          <a:p>
            <a:pPr marL="800100" lvl="1" indent="-342900" algn="l"/>
            <a:r>
              <a:rPr lang="fr-FR">
                <a:solidFill>
                  <a:srgbClr val="5F5F5F"/>
                </a:solidFill>
              </a:rPr>
              <a:t>D. M</a:t>
            </a:r>
            <a:r>
              <a:rPr lang="fr-FR" baseline="30000">
                <a:solidFill>
                  <a:srgbClr val="5F5F5F"/>
                </a:solidFill>
              </a:rPr>
              <a:t>N</a:t>
            </a:r>
            <a:r>
              <a:rPr lang="fr-FR">
                <a:solidFill>
                  <a:srgbClr val="5F5F5F"/>
                </a:solidFill>
              </a:rPr>
              <a:t>(t) is not ergodic, this is why there is a limit cycle for large N.</a:t>
            </a:r>
          </a:p>
          <a:p>
            <a:pPr marL="342900" indent="-342900" algn="l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REVERSIBLE CASE</a:t>
            </a:r>
            <a:endParaRPr lang="fr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STATIONARY REGIME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191F277-6BE5-406B-A866-C95192C0CCA0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950" y="228600"/>
            <a:ext cx="8785225" cy="762000"/>
          </a:xfrm>
        </p:spPr>
        <p:txBody>
          <a:bodyPr/>
          <a:lstStyle/>
          <a:p>
            <a:r>
              <a:rPr lang="fr-CH" dirty="0" err="1" smtClean="0"/>
              <a:t>Result</a:t>
            </a:r>
            <a:r>
              <a:rPr lang="fr-CH" dirty="0" smtClean="0"/>
              <a:t> 3: </a:t>
            </a:r>
            <a:r>
              <a:rPr lang="fr-CH" dirty="0" err="1" smtClean="0"/>
              <a:t>Reversible</a:t>
            </a:r>
            <a:r>
              <a:rPr lang="fr-CH" dirty="0" smtClean="0"/>
              <a:t> Case</a:t>
            </a:r>
            <a:br>
              <a:rPr lang="fr-CH" dirty="0" smtClean="0"/>
            </a:br>
            <a:endParaRPr lang="fr-CH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388" y="1219201"/>
            <a:ext cx="8856662" cy="5522912"/>
          </a:xfrm>
        </p:spPr>
        <p:txBody>
          <a:bodyPr/>
          <a:lstStyle/>
          <a:p>
            <a:r>
              <a:rPr lang="fr-CH" sz="2400" b="1" dirty="0" err="1" smtClean="0"/>
              <a:t>Definition</a:t>
            </a:r>
            <a:r>
              <a:rPr lang="fr-CH" sz="2400" b="1" dirty="0" smtClean="0"/>
              <a:t> </a:t>
            </a:r>
            <a:r>
              <a:rPr lang="fr-CH" sz="2400" dirty="0" smtClean="0"/>
              <a:t>Markov </a:t>
            </a:r>
            <a:r>
              <a:rPr lang="fr-CH" sz="2400" dirty="0" err="1" smtClean="0"/>
              <a:t>Process</a:t>
            </a:r>
            <a:r>
              <a:rPr lang="fr-CH" sz="2400" dirty="0" smtClean="0"/>
              <a:t> X(t) on </a:t>
            </a:r>
            <a:r>
              <a:rPr lang="fr-CH" sz="2400" dirty="0" err="1" smtClean="0"/>
              <a:t>enumerable</a:t>
            </a:r>
            <a:r>
              <a:rPr lang="fr-CH" sz="2400" dirty="0" smtClean="0"/>
              <a:t> state </a:t>
            </a:r>
            <a:r>
              <a:rPr lang="fr-CH" sz="2400" i="1" dirty="0" smtClean="0"/>
              <a:t>E </a:t>
            </a:r>
            <a:r>
              <a:rPr lang="fr-CH" sz="2400" dirty="0" err="1" smtClean="0"/>
              <a:t>space</a:t>
            </a:r>
            <a:r>
              <a:rPr lang="fr-CH" sz="2400" dirty="0" smtClean="0"/>
              <a:t>, </a:t>
            </a:r>
            <a:r>
              <a:rPr lang="fr-CH" sz="2400" dirty="0" err="1" smtClean="0"/>
              <a:t>with</a:t>
            </a:r>
            <a:r>
              <a:rPr lang="fr-CH" sz="2400" dirty="0" smtClean="0"/>
              <a:t> transition rates </a:t>
            </a:r>
            <a:r>
              <a:rPr lang="fr-CH" sz="2400" i="1" dirty="0" smtClean="0"/>
              <a:t>q(</a:t>
            </a:r>
            <a:r>
              <a:rPr lang="fr-CH" sz="2400" i="1" dirty="0" err="1" smtClean="0"/>
              <a:t>i,j</a:t>
            </a:r>
            <a:r>
              <a:rPr lang="fr-CH" sz="2400" i="1" dirty="0" smtClean="0"/>
              <a:t>)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</a:t>
            </a:r>
            <a:r>
              <a:rPr lang="fr-CH" sz="2400" dirty="0" err="1" smtClean="0"/>
              <a:t>reversible</a:t>
            </a:r>
            <a:r>
              <a:rPr lang="fr-CH" sz="2400" dirty="0" smtClean="0"/>
              <a:t> </a:t>
            </a:r>
            <a:r>
              <a:rPr lang="fr-CH" sz="2400" dirty="0" err="1" smtClean="0"/>
              <a:t>iff</a:t>
            </a:r>
            <a:r>
              <a:rPr lang="fr-CH" sz="2400" dirty="0" smtClean="0"/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H" sz="2000" dirty="0" smtClean="0"/>
              <a:t>It </a:t>
            </a:r>
            <a:r>
              <a:rPr lang="fr-CH" sz="2000" dirty="0" err="1" smtClean="0"/>
              <a:t>is</a:t>
            </a:r>
            <a:r>
              <a:rPr lang="fr-CH" sz="2000" dirty="0" smtClean="0"/>
              <a:t> </a:t>
            </a:r>
            <a:r>
              <a:rPr lang="fr-CH" sz="2000" dirty="0" err="1" smtClean="0"/>
              <a:t>ergodic</a:t>
            </a:r>
            <a:endParaRPr lang="fr-CH" sz="20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fr-CH" sz="2000" dirty="0" smtClean="0"/>
              <a:t>There </a:t>
            </a:r>
            <a:r>
              <a:rPr lang="fr-CH" sz="2000" dirty="0" err="1" smtClean="0"/>
              <a:t>exists</a:t>
            </a:r>
            <a:r>
              <a:rPr lang="fr-CH" sz="2000" dirty="0" smtClean="0"/>
              <a:t> </a:t>
            </a:r>
            <a:r>
              <a:rPr lang="fr-CH" sz="2000" dirty="0" err="1" smtClean="0"/>
              <a:t>some</a:t>
            </a:r>
            <a:r>
              <a:rPr lang="fr-CH" sz="2000" dirty="0" smtClean="0"/>
              <a:t> </a:t>
            </a:r>
            <a:r>
              <a:rPr lang="fr-CH" sz="2000" dirty="0" err="1" smtClean="0"/>
              <a:t>probability</a:t>
            </a:r>
            <a:r>
              <a:rPr lang="fr-CH" sz="2000" dirty="0" smtClean="0"/>
              <a:t> distribution </a:t>
            </a:r>
            <a:r>
              <a:rPr lang="fr-CH" sz="2000" i="1" dirty="0" smtClean="0"/>
              <a:t>p </a:t>
            </a:r>
            <a:r>
              <a:rPr lang="fr-CH" sz="2000" dirty="0" err="1" smtClean="0"/>
              <a:t>such</a:t>
            </a:r>
            <a:r>
              <a:rPr lang="fr-CH" sz="2000" dirty="0" smtClean="0"/>
              <a:t> </a:t>
            </a:r>
            <a:r>
              <a:rPr lang="fr-CH" sz="2000" dirty="0" err="1" smtClean="0"/>
              <a:t>that</a:t>
            </a:r>
            <a:r>
              <a:rPr lang="fr-CH" sz="2000" dirty="0" smtClean="0"/>
              <a:t>, for all </a:t>
            </a:r>
            <a:r>
              <a:rPr lang="fr-CH" sz="2000" i="1" dirty="0" smtClean="0"/>
              <a:t>i</a:t>
            </a:r>
            <a:r>
              <a:rPr lang="fr-CH" sz="2000" dirty="0" smtClean="0"/>
              <a:t>, </a:t>
            </a:r>
            <a:r>
              <a:rPr lang="fr-CH" sz="2000" i="1" dirty="0" smtClean="0"/>
              <a:t>j</a:t>
            </a:r>
            <a:r>
              <a:rPr lang="fr-CH" sz="2000" dirty="0" smtClean="0"/>
              <a:t> in </a:t>
            </a:r>
            <a:r>
              <a:rPr lang="fr-CH" sz="2000" i="1" dirty="0" smtClean="0"/>
              <a:t>E</a:t>
            </a:r>
            <a:r>
              <a:rPr lang="fr-CH" sz="2000" dirty="0" smtClean="0"/>
              <a:t> </a:t>
            </a:r>
          </a:p>
          <a:p>
            <a:pPr marL="400050">
              <a:buNone/>
            </a:pPr>
            <a:r>
              <a:rPr lang="fr-CH" sz="2400" dirty="0" smtClean="0"/>
              <a:t>				</a:t>
            </a:r>
            <a:r>
              <a:rPr lang="fr-CH" sz="2400" i="1" dirty="0" smtClean="0"/>
              <a:t>p(i) q(</a:t>
            </a:r>
            <a:r>
              <a:rPr lang="fr-CH" sz="2400" i="1" dirty="0" err="1" smtClean="0"/>
              <a:t>i,j</a:t>
            </a:r>
            <a:r>
              <a:rPr lang="fr-CH" sz="2400" i="1" dirty="0" smtClean="0"/>
              <a:t>) </a:t>
            </a:r>
            <a:r>
              <a:rPr lang="fr-CH" sz="2400" dirty="0" smtClean="0"/>
              <a:t>=</a:t>
            </a:r>
            <a:r>
              <a:rPr lang="fr-CH" sz="2400" i="1" dirty="0" smtClean="0"/>
              <a:t> p(j) q(</a:t>
            </a:r>
            <a:r>
              <a:rPr lang="fr-CH" sz="2400" i="1" dirty="0" err="1" smtClean="0"/>
              <a:t>j,i</a:t>
            </a:r>
            <a:r>
              <a:rPr lang="fr-CH" sz="2400" i="1" dirty="0" smtClean="0"/>
              <a:t>)</a:t>
            </a:r>
          </a:p>
          <a:p>
            <a:r>
              <a:rPr lang="fr-CH" sz="2400" dirty="0" smtClean="0"/>
              <a:t>If  X(t) </a:t>
            </a:r>
            <a:r>
              <a:rPr lang="fr-CH" sz="2400" dirty="0" err="1" smtClean="0"/>
              <a:t>is</a:t>
            </a:r>
            <a:r>
              <a:rPr lang="fr-CH" sz="2400" dirty="0" smtClean="0"/>
              <a:t> </a:t>
            </a:r>
            <a:r>
              <a:rPr lang="fr-CH" sz="2400" dirty="0" err="1" smtClean="0"/>
              <a:t>reversible</a:t>
            </a:r>
            <a:r>
              <a:rPr lang="fr-CH" sz="2400" dirty="0" smtClean="0"/>
              <a:t> </a:t>
            </a:r>
            <a:r>
              <a:rPr lang="fr-CH" sz="2400" dirty="0" err="1" smtClean="0"/>
              <a:t>iff</a:t>
            </a:r>
            <a:r>
              <a:rPr lang="fr-CH" sz="2400" dirty="0" smtClean="0"/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H" sz="2000" dirty="0" smtClean="0"/>
              <a:t>It </a:t>
            </a:r>
            <a:r>
              <a:rPr lang="fr-CH" sz="2000" dirty="0" err="1" smtClean="0"/>
              <a:t>is</a:t>
            </a:r>
            <a:r>
              <a:rPr lang="fr-CH" sz="2000" dirty="0" smtClean="0"/>
              <a:t> </a:t>
            </a:r>
            <a:r>
              <a:rPr lang="fr-CH" sz="2000" dirty="0" err="1" smtClean="0"/>
              <a:t>stationary</a:t>
            </a:r>
            <a:r>
              <a:rPr lang="fr-CH" sz="2000" dirty="0" smtClean="0"/>
              <a:t> (strict </a:t>
            </a:r>
            <a:r>
              <a:rPr lang="fr-CH" sz="2000" dirty="0" err="1" smtClean="0"/>
              <a:t>sense</a:t>
            </a:r>
            <a:r>
              <a:rPr lang="fr-CH" sz="2000" dirty="0" smtClean="0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H" sz="2000" dirty="0" smtClean="0"/>
              <a:t>It has </a:t>
            </a:r>
            <a:r>
              <a:rPr lang="fr-CH" sz="2000" dirty="0" err="1" smtClean="0"/>
              <a:t>same</a:t>
            </a:r>
            <a:r>
              <a:rPr lang="fr-CH" sz="2000" dirty="0" smtClean="0"/>
              <a:t> </a:t>
            </a:r>
            <a:r>
              <a:rPr lang="fr-CH" sz="2000" dirty="0" err="1" smtClean="0"/>
              <a:t>process</a:t>
            </a:r>
            <a:r>
              <a:rPr lang="fr-CH" sz="2000" dirty="0" smtClean="0"/>
              <a:t> </a:t>
            </a:r>
            <a:r>
              <a:rPr lang="fr-CH" sz="2000" dirty="0" err="1" smtClean="0"/>
              <a:t>law</a:t>
            </a:r>
            <a:r>
              <a:rPr lang="fr-CH" sz="2000" dirty="0" smtClean="0"/>
              <a:t> </a:t>
            </a:r>
            <a:r>
              <a:rPr lang="fr-CH" sz="2000" dirty="0" err="1" smtClean="0"/>
              <a:t>under</a:t>
            </a:r>
            <a:r>
              <a:rPr lang="fr-CH" sz="2000" dirty="0" smtClean="0"/>
              <a:t> reversal of time</a:t>
            </a:r>
            <a:endParaRPr lang="fr-CH" sz="2400" i="1" dirty="0" smtClean="0"/>
          </a:p>
          <a:p>
            <a:r>
              <a:rPr lang="fr-CH" sz="2400" dirty="0" smtClean="0"/>
              <a:t>Most </a:t>
            </a:r>
            <a:r>
              <a:rPr lang="fr-CH" sz="2400" dirty="0" err="1" smtClean="0"/>
              <a:t>processes</a:t>
            </a:r>
            <a:r>
              <a:rPr lang="fr-CH" sz="2400" dirty="0" smtClean="0"/>
              <a:t> are not </a:t>
            </a:r>
            <a:r>
              <a:rPr lang="fr-CH" sz="2400" dirty="0" err="1" smtClean="0"/>
              <a:t>reversible</a:t>
            </a:r>
            <a:r>
              <a:rPr lang="fr-CH" sz="2400" dirty="0" smtClean="0"/>
              <a:t>, but </a:t>
            </a:r>
            <a:r>
              <a:rPr lang="fr-CH" sz="2400" dirty="0" err="1" smtClean="0"/>
              <a:t>some</a:t>
            </a:r>
            <a:r>
              <a:rPr lang="fr-CH" sz="2400" dirty="0" smtClean="0"/>
              <a:t> </a:t>
            </a:r>
            <a:r>
              <a:rPr lang="fr-CH" sz="2400" dirty="0" err="1" smtClean="0"/>
              <a:t>interesting</a:t>
            </a:r>
            <a:r>
              <a:rPr lang="fr-CH" sz="2400" dirty="0" smtClean="0"/>
              <a:t> cases </a:t>
            </a:r>
            <a:r>
              <a:rPr lang="fr-CH" sz="2400" dirty="0" err="1" smtClean="0"/>
              <a:t>exist</a:t>
            </a:r>
            <a:r>
              <a:rPr lang="fr-CH" sz="2400" dirty="0" smtClean="0"/>
              <a:t>:</a:t>
            </a:r>
          </a:p>
          <a:p>
            <a:pPr lvl="1"/>
            <a:r>
              <a:rPr lang="fr-CH" sz="2000" dirty="0" smtClean="0"/>
              <a:t>Product </a:t>
            </a:r>
            <a:r>
              <a:rPr lang="fr-CH" sz="2000" dirty="0" err="1" smtClean="0"/>
              <a:t>form</a:t>
            </a:r>
            <a:r>
              <a:rPr lang="fr-CH" sz="2000" dirty="0" smtClean="0"/>
              <a:t> </a:t>
            </a:r>
            <a:r>
              <a:rPr lang="fr-CH" sz="2000" dirty="0" err="1" smtClean="0"/>
              <a:t>queuing</a:t>
            </a:r>
            <a:r>
              <a:rPr lang="fr-CH" sz="2000" dirty="0" smtClean="0"/>
              <a:t> networks </a:t>
            </a:r>
            <a:r>
              <a:rPr lang="fr-CH" sz="2000" dirty="0" err="1" smtClean="0"/>
              <a:t>with</a:t>
            </a:r>
            <a:r>
              <a:rPr lang="fr-CH" sz="2000" dirty="0" smtClean="0"/>
              <a:t> </a:t>
            </a:r>
            <a:r>
              <a:rPr lang="fr-CH" sz="2000" dirty="0" err="1" smtClean="0"/>
              <a:t>reversible</a:t>
            </a:r>
            <a:r>
              <a:rPr lang="fr-CH" sz="2000" dirty="0" smtClean="0"/>
              <a:t> </a:t>
            </a:r>
            <a:r>
              <a:rPr lang="fr-CH" sz="2000" dirty="0" err="1" smtClean="0"/>
              <a:t>routing</a:t>
            </a:r>
            <a:r>
              <a:rPr lang="fr-CH" sz="2000" dirty="0" smtClean="0"/>
              <a:t> </a:t>
            </a:r>
            <a:r>
              <a:rPr lang="fr-CH" sz="2000" dirty="0" err="1" smtClean="0"/>
              <a:t>matrix</a:t>
            </a:r>
            <a:r>
              <a:rPr lang="fr-CH" sz="2000" dirty="0" smtClean="0"/>
              <a:t> (</a:t>
            </a:r>
            <a:r>
              <a:rPr lang="fr-CH" sz="2000" dirty="0" err="1" smtClean="0"/>
              <a:t>e.g</a:t>
            </a:r>
            <a:r>
              <a:rPr lang="fr-CH" sz="2000" dirty="0" smtClean="0"/>
              <a:t>, on a bus)</a:t>
            </a:r>
          </a:p>
          <a:p>
            <a:pPr lvl="1"/>
            <a:r>
              <a:rPr lang="fr-CH" sz="2000" dirty="0" err="1" smtClean="0"/>
              <a:t>Kelly’s</a:t>
            </a:r>
            <a:r>
              <a:rPr lang="fr-CH" sz="2000" dirty="0" smtClean="0"/>
              <a:t> </a:t>
            </a:r>
            <a:r>
              <a:rPr lang="fr-CH" sz="2000" dirty="0" err="1" smtClean="0"/>
              <a:t>alternate</a:t>
            </a:r>
            <a:r>
              <a:rPr lang="fr-CH" sz="2000" dirty="0" smtClean="0"/>
              <a:t> </a:t>
            </a:r>
            <a:r>
              <a:rPr lang="fr-CH" sz="2000" dirty="0" err="1" smtClean="0"/>
              <a:t>routing</a:t>
            </a:r>
            <a:r>
              <a:rPr lang="fr-CH" sz="2000" dirty="0" smtClean="0"/>
              <a:t> </a:t>
            </a:r>
            <a:r>
              <a:rPr lang="fr-CH" sz="2000" dirty="0" err="1" smtClean="0"/>
              <a:t>models</a:t>
            </a:r>
            <a:endParaRPr lang="fr-CH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191F277-6BE5-406B-A866-C95192C0CCA0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 </a:t>
            </a:r>
            <a:r>
              <a:rPr lang="fr-CH" dirty="0" err="1" smtClean="0"/>
              <a:t>Result</a:t>
            </a:r>
            <a:r>
              <a:rPr lang="fr-CH" dirty="0" smtClean="0"/>
              <a:t> 3: </a:t>
            </a:r>
            <a:r>
              <a:rPr lang="fr-CH" dirty="0" err="1" smtClean="0"/>
              <a:t>Reversible</a:t>
            </a:r>
            <a:r>
              <a:rPr lang="fr-CH" dirty="0" smtClean="0"/>
              <a:t> Case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047999"/>
            <a:ext cx="7086600" cy="3694113"/>
          </a:xfrm>
        </p:spPr>
        <p:txBody>
          <a:bodyPr/>
          <a:lstStyle/>
          <a:p>
            <a:r>
              <a:rPr lang="fr-CH" sz="2400" dirty="0" err="1" smtClean="0"/>
              <a:t>Stationary</a:t>
            </a:r>
            <a:r>
              <a:rPr lang="fr-CH" sz="2400" dirty="0" smtClean="0"/>
              <a:t> points = </a:t>
            </a:r>
            <a:r>
              <a:rPr lang="fr-CH" sz="2400" dirty="0" err="1" smtClean="0"/>
              <a:t>fixed</a:t>
            </a:r>
            <a:r>
              <a:rPr lang="fr-CH" sz="2400" dirty="0" smtClean="0"/>
              <a:t> points </a:t>
            </a:r>
          </a:p>
          <a:p>
            <a:r>
              <a:rPr lang="fr-CH" sz="2400" dirty="0" smtClean="0"/>
              <a:t>If </a:t>
            </a:r>
            <a:r>
              <a:rPr lang="fr-CH" sz="2400" dirty="0" err="1" smtClean="0"/>
              <a:t>process</a:t>
            </a:r>
            <a:r>
              <a:rPr lang="fr-CH" sz="2400" dirty="0" smtClean="0"/>
              <a:t> </a:t>
            </a:r>
            <a:r>
              <a:rPr lang="fr-CH" sz="2400" dirty="0" err="1" smtClean="0"/>
              <a:t>with</a:t>
            </a:r>
            <a:r>
              <a:rPr lang="fr-CH" sz="2400" dirty="0" smtClean="0"/>
              <a:t> </a:t>
            </a:r>
            <a:r>
              <a:rPr lang="fr-CH" sz="2400" dirty="0" err="1" smtClean="0"/>
              <a:t>finite</a:t>
            </a:r>
            <a:r>
              <a:rPr lang="fr-CH" sz="2400" dirty="0" smtClean="0"/>
              <a:t> </a:t>
            </a:r>
            <a:r>
              <a:rPr lang="fr-CH" sz="2400" i="1" dirty="0" smtClean="0"/>
              <a:t>N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</a:t>
            </a:r>
            <a:r>
              <a:rPr lang="fr-CH" sz="2400" dirty="0" err="1" smtClean="0"/>
              <a:t>reversible</a:t>
            </a:r>
            <a:r>
              <a:rPr lang="fr-CH" sz="2400" dirty="0" smtClean="0"/>
              <a:t>, the </a:t>
            </a:r>
            <a:r>
              <a:rPr lang="fr-CH" sz="2400" dirty="0" err="1" smtClean="0"/>
              <a:t>stationary</a:t>
            </a:r>
            <a:r>
              <a:rPr lang="fr-CH" sz="2400" dirty="0" smtClean="0"/>
              <a:t> </a:t>
            </a:r>
            <a:r>
              <a:rPr lang="fr-CH" sz="2400" dirty="0" err="1" smtClean="0"/>
              <a:t>behaviour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</a:t>
            </a:r>
            <a:r>
              <a:rPr lang="fr-CH" sz="2400" dirty="0" err="1" smtClean="0"/>
              <a:t>determined</a:t>
            </a:r>
            <a:r>
              <a:rPr lang="fr-CH" sz="2400" dirty="0" smtClean="0"/>
              <a:t> </a:t>
            </a:r>
            <a:r>
              <a:rPr lang="fr-CH" sz="2400" dirty="0" err="1" smtClean="0"/>
              <a:t>only</a:t>
            </a:r>
            <a:r>
              <a:rPr lang="fr-CH" sz="2400" dirty="0" smtClean="0"/>
              <a:t> by </a:t>
            </a:r>
            <a:r>
              <a:rPr lang="fr-CH" sz="2400" dirty="0" err="1" smtClean="0"/>
              <a:t>fixed</a:t>
            </a:r>
            <a:r>
              <a:rPr lang="fr-CH" sz="2400" dirty="0" smtClean="0"/>
              <a:t> points.</a:t>
            </a:r>
          </a:p>
          <a:p>
            <a:r>
              <a:rPr lang="fr-CH" sz="2400" dirty="0" err="1" smtClean="0"/>
              <a:t>Even</a:t>
            </a:r>
            <a:r>
              <a:rPr lang="fr-CH" sz="2400" dirty="0" smtClean="0"/>
              <a:t> if (H) </a:t>
            </a:r>
            <a:r>
              <a:rPr lang="fr-CH" sz="2400" dirty="0" err="1" smtClean="0"/>
              <a:t>does</a:t>
            </a:r>
            <a:r>
              <a:rPr lang="fr-CH" sz="2400" dirty="0" smtClean="0"/>
              <a:t> not </a:t>
            </a:r>
            <a:r>
              <a:rPr lang="fr-CH" sz="2400" dirty="0" err="1" smtClean="0"/>
              <a:t>hold</a:t>
            </a:r>
            <a:endParaRPr lang="fr-CH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90600" y="1143000"/>
            <a:ext cx="75819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Kelly’s</a:t>
            </a:r>
            <a:r>
              <a:rPr lang="fr-CH" dirty="0" smtClean="0"/>
              <a:t> </a:t>
            </a:r>
            <a:r>
              <a:rPr lang="fr-CH" dirty="0" err="1" smtClean="0"/>
              <a:t>Alternate</a:t>
            </a:r>
            <a:r>
              <a:rPr lang="fr-CH" dirty="0" smtClean="0"/>
              <a:t> </a:t>
            </a:r>
            <a:r>
              <a:rPr lang="fr-CH" dirty="0" err="1" smtClean="0"/>
              <a:t>Routing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4921250" cy="5689600"/>
          </a:xfrm>
        </p:spPr>
        <p:txBody>
          <a:bodyPr/>
          <a:lstStyle/>
          <a:p>
            <a:r>
              <a:rPr lang="fr-CH" dirty="0" smtClean="0"/>
              <a:t>System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i="1" dirty="0" smtClean="0"/>
              <a:t>N</a:t>
            </a:r>
            <a:r>
              <a:rPr lang="fr-CH" dirty="0" smtClean="0"/>
              <a:t> </a:t>
            </a:r>
            <a:r>
              <a:rPr lang="fr-CH" dirty="0" err="1" smtClean="0"/>
              <a:t>nodes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reversible</a:t>
            </a:r>
            <a:endParaRPr lang="fr-CH" dirty="0" smtClean="0"/>
          </a:p>
          <a:p>
            <a:r>
              <a:rPr lang="fr-CH" dirty="0" err="1" smtClean="0"/>
              <a:t>Kelly’s</a:t>
            </a:r>
            <a:r>
              <a:rPr lang="fr-CH" dirty="0" smtClean="0"/>
              <a:t> </a:t>
            </a:r>
            <a:r>
              <a:rPr lang="fr-CH" dirty="0" err="1" smtClean="0"/>
              <a:t>analysis</a:t>
            </a:r>
            <a:r>
              <a:rPr lang="fr-CH" dirty="0" smtClean="0"/>
              <a:t> looks for </a:t>
            </a:r>
            <a:r>
              <a:rPr lang="fr-CH" dirty="0" err="1" smtClean="0"/>
              <a:t>fixed</a:t>
            </a:r>
            <a:r>
              <a:rPr lang="fr-CH" dirty="0" smtClean="0"/>
              <a:t> points </a:t>
            </a:r>
            <a:r>
              <a:rPr lang="fr-CH" dirty="0" err="1" smtClean="0"/>
              <a:t>only</a:t>
            </a:r>
            <a:endParaRPr lang="fr-CH" dirty="0" smtClean="0"/>
          </a:p>
          <a:p>
            <a:r>
              <a:rPr lang="fr-CH" dirty="0" err="1" smtClean="0"/>
              <a:t>Justified</a:t>
            </a:r>
            <a:r>
              <a:rPr lang="fr-CH" dirty="0" smtClean="0"/>
              <a:t> by </a:t>
            </a:r>
            <a:r>
              <a:rPr lang="fr-CH" dirty="0" err="1" smtClean="0"/>
              <a:t>reversibility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924800" y="6597650"/>
            <a:ext cx="611187" cy="260350"/>
          </a:xfrm>
        </p:spPr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57200" y="3581400"/>
            <a:ext cx="3324314" cy="1814751"/>
            <a:chOff x="304800" y="609600"/>
            <a:chExt cx="3324314" cy="1814751"/>
          </a:xfrm>
        </p:grpSpPr>
        <p:sp>
          <p:nvSpPr>
            <p:cNvPr id="6" name="Oval 5"/>
            <p:cNvSpPr/>
            <p:nvPr/>
          </p:nvSpPr>
          <p:spPr bwMode="auto">
            <a:xfrm>
              <a:off x="838200" y="1905000"/>
              <a:ext cx="457200" cy="519351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514600" y="1828800"/>
              <a:ext cx="457200" cy="519351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371600" y="762000"/>
              <a:ext cx="457200" cy="519351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362200" y="609600"/>
              <a:ext cx="457200" cy="519351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d</a:t>
              </a:r>
            </a:p>
          </p:txBody>
        </p:sp>
        <p:cxnSp>
          <p:nvCxnSpPr>
            <p:cNvPr id="10" name="Straight Connector 9"/>
            <p:cNvCxnSpPr>
              <a:stCxn id="8" idx="6"/>
              <a:endCxn id="9" idx="2"/>
            </p:cNvCxnSpPr>
            <p:nvPr/>
          </p:nvCxnSpPr>
          <p:spPr bwMode="auto">
            <a:xfrm flipV="1">
              <a:off x="1828800" y="869276"/>
              <a:ext cx="5334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>
              <a:stCxn id="9" idx="4"/>
              <a:endCxn id="7" idx="0"/>
            </p:cNvCxnSpPr>
            <p:nvPr/>
          </p:nvCxnSpPr>
          <p:spPr bwMode="auto">
            <a:xfrm rot="16200000" flipH="1">
              <a:off x="2317076" y="1402675"/>
              <a:ext cx="699849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>
              <a:stCxn id="8" idx="5"/>
              <a:endCxn id="7" idx="1"/>
            </p:cNvCxnSpPr>
            <p:nvPr/>
          </p:nvCxnSpPr>
          <p:spPr bwMode="auto">
            <a:xfrm rot="16200000" flipH="1">
              <a:off x="1821919" y="1145220"/>
              <a:ext cx="699563" cy="8197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>
              <a:stCxn id="6" idx="0"/>
              <a:endCxn id="8" idx="3"/>
            </p:cNvCxnSpPr>
            <p:nvPr/>
          </p:nvCxnSpPr>
          <p:spPr bwMode="auto">
            <a:xfrm rot="5400000" flipH="1" flipV="1">
              <a:off x="902824" y="1369270"/>
              <a:ext cx="699706" cy="3717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>
              <a:stCxn id="6" idx="6"/>
              <a:endCxn id="7" idx="2"/>
            </p:cNvCxnSpPr>
            <p:nvPr/>
          </p:nvCxnSpPr>
          <p:spPr bwMode="auto">
            <a:xfrm flipV="1">
              <a:off x="1295400" y="2088476"/>
              <a:ext cx="1219200" cy="76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>
              <a:stCxn id="6" idx="7"/>
              <a:endCxn id="9" idx="3"/>
            </p:cNvCxnSpPr>
            <p:nvPr/>
          </p:nvCxnSpPr>
          <p:spPr bwMode="auto">
            <a:xfrm rot="5400000" flipH="1" flipV="1">
              <a:off x="1364719" y="916621"/>
              <a:ext cx="928163" cy="120071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Freeform 15"/>
            <p:cNvSpPr/>
            <p:nvPr/>
          </p:nvSpPr>
          <p:spPr bwMode="auto">
            <a:xfrm>
              <a:off x="304800" y="990600"/>
              <a:ext cx="3324314" cy="1204957"/>
            </a:xfrm>
            <a:custGeom>
              <a:avLst/>
              <a:gdLst>
                <a:gd name="connsiteX0" fmla="*/ 0 w 3324314"/>
                <a:gd name="connsiteY0" fmla="*/ 1093862 h 1093862"/>
                <a:gd name="connsiteX1" fmla="*/ 0 w 3324314"/>
                <a:gd name="connsiteY1" fmla="*/ 1093862 h 1093862"/>
                <a:gd name="connsiteX2" fmla="*/ 615297 w 3324314"/>
                <a:gd name="connsiteY2" fmla="*/ 1093862 h 1093862"/>
                <a:gd name="connsiteX3" fmla="*/ 1213503 w 3324314"/>
                <a:gd name="connsiteY3" fmla="*/ 0 h 1093862"/>
                <a:gd name="connsiteX4" fmla="*/ 2427006 w 3324314"/>
                <a:gd name="connsiteY4" fmla="*/ 914400 h 1093862"/>
                <a:gd name="connsiteX5" fmla="*/ 3324314 w 3324314"/>
                <a:gd name="connsiteY5" fmla="*/ 957129 h 109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4314" h="1093862">
                  <a:moveTo>
                    <a:pt x="0" y="1093862"/>
                  </a:moveTo>
                  <a:lnTo>
                    <a:pt x="0" y="1093862"/>
                  </a:lnTo>
                  <a:lnTo>
                    <a:pt x="615297" y="1093862"/>
                  </a:lnTo>
                  <a:lnTo>
                    <a:pt x="1213503" y="0"/>
                  </a:lnTo>
                  <a:lnTo>
                    <a:pt x="2427006" y="914400"/>
                  </a:lnTo>
                  <a:lnTo>
                    <a:pt x="3324314" y="957129"/>
                  </a:lnTo>
                </a:path>
              </a:pathLst>
            </a:custGeom>
            <a:noFill/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533400" y="2209800"/>
              <a:ext cx="2743200" cy="1524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9" name="Footer Placeholder 3"/>
          <p:cNvSpPr txBox="1">
            <a:spLocks/>
          </p:cNvSpPr>
          <p:nvPr/>
        </p:nvSpPr>
        <p:spPr bwMode="auto">
          <a:xfrm>
            <a:off x="8802754" y="6325634"/>
            <a:ext cx="341246" cy="15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20" name="Picture 2" descr="C:\cvs files\leboudec-oeuvre\papers\mean field\dagstuhl-namur-2010\kellyFig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2667000"/>
            <a:ext cx="4750609" cy="367617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351797" y="3863163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bg1">
                    <a:lumMod val="50000"/>
                  </a:schemeClr>
                </a:solidFill>
              </a:rPr>
              <a:t>C=10</a:t>
            </a:r>
            <a:endParaRPr lang="fr-C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4844" y="3553047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bg1">
                    <a:lumMod val="50000"/>
                  </a:schemeClr>
                </a:solidFill>
              </a:rPr>
              <a:t>C=120</a:t>
            </a:r>
            <a:endParaRPr lang="fr-C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94229" y="4040372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bg1">
                    <a:lumMod val="50000"/>
                  </a:schemeClr>
                </a:solidFill>
              </a:rPr>
              <a:t>C=10000</a:t>
            </a:r>
            <a:endParaRPr lang="fr-C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17049" y="5679558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λ</a:t>
            </a:r>
            <a:r>
              <a:rPr lang="fr-CH" dirty="0" smtClean="0">
                <a:solidFill>
                  <a:schemeClr val="bg1">
                    <a:lumMod val="50000"/>
                  </a:schemeClr>
                </a:solidFill>
              </a:rPr>
              <a:t>/C</a:t>
            </a:r>
            <a:endParaRPr lang="fr-C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22584" y="311002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fr-CH" baseline="-25000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fr-CH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rot="5400000" flipH="1" flipV="1">
            <a:off x="6746727" y="5037174"/>
            <a:ext cx="181639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10800000">
            <a:off x="4676775" y="4261884"/>
            <a:ext cx="29781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10800000">
            <a:off x="4676775" y="5737205"/>
            <a:ext cx="29781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4267200" y="2667000"/>
            <a:ext cx="1614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bg1">
                    <a:lumMod val="50000"/>
                  </a:schemeClr>
                </a:solidFill>
              </a:rPr>
              <a:t>Saturation </a:t>
            </a:r>
            <a:r>
              <a:rPr lang="fr-CH" dirty="0" err="1" smtClean="0">
                <a:solidFill>
                  <a:schemeClr val="bg1">
                    <a:lumMod val="50000"/>
                  </a:schemeClr>
                </a:solidFill>
              </a:rPr>
              <a:t>prob</a:t>
            </a:r>
            <a:endParaRPr lang="fr-CH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OPTIMIZATION</a:t>
            </a:r>
            <a:endParaRPr lang="fr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191F277-6BE5-406B-A866-C95192C0CCA0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Decentralized</a:t>
            </a:r>
            <a:r>
              <a:rPr lang="fr-CH" dirty="0" smtClean="0"/>
              <a:t> Control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052513"/>
            <a:ext cx="8736012" cy="5689600"/>
          </a:xfrm>
        </p:spPr>
        <p:txBody>
          <a:bodyPr/>
          <a:lstStyle/>
          <a:p>
            <a:r>
              <a:rPr lang="fr-CH" dirty="0" smtClean="0"/>
              <a:t>Game </a:t>
            </a:r>
            <a:r>
              <a:rPr lang="fr-CH" dirty="0" err="1" smtClean="0"/>
              <a:t>Theoretic</a:t>
            </a:r>
            <a:r>
              <a:rPr lang="fr-CH" dirty="0" smtClean="0"/>
              <a:t> setting; </a:t>
            </a:r>
            <a:r>
              <a:rPr lang="fr-CH" i="1" dirty="0" smtClean="0"/>
              <a:t>N</a:t>
            </a:r>
            <a:r>
              <a:rPr lang="fr-CH" dirty="0" smtClean="0"/>
              <a:t> </a:t>
            </a:r>
            <a:r>
              <a:rPr lang="fr-CH" dirty="0" err="1" smtClean="0"/>
              <a:t>players</a:t>
            </a:r>
            <a:r>
              <a:rPr lang="fr-CH" dirty="0" smtClean="0"/>
              <a:t>, </a:t>
            </a:r>
            <a:r>
              <a:rPr lang="fr-CH" dirty="0" err="1" smtClean="0"/>
              <a:t>each</a:t>
            </a:r>
            <a:r>
              <a:rPr lang="fr-CH" dirty="0" smtClean="0"/>
              <a:t> </a:t>
            </a:r>
            <a:r>
              <a:rPr lang="fr-CH" dirty="0" err="1" smtClean="0"/>
              <a:t>player</a:t>
            </a:r>
            <a:r>
              <a:rPr lang="fr-CH" dirty="0" smtClean="0"/>
              <a:t> has a class, </a:t>
            </a:r>
            <a:r>
              <a:rPr lang="fr-CH" dirty="0" err="1" smtClean="0"/>
              <a:t>each</a:t>
            </a:r>
            <a:r>
              <a:rPr lang="fr-CH" dirty="0" smtClean="0"/>
              <a:t> class has a </a:t>
            </a:r>
            <a:r>
              <a:rPr lang="fr-CH" dirty="0" err="1" smtClean="0"/>
              <a:t>policy</a:t>
            </a:r>
            <a:r>
              <a:rPr lang="fr-CH" dirty="0" smtClean="0"/>
              <a:t>; </a:t>
            </a:r>
            <a:r>
              <a:rPr lang="fr-CH" dirty="0" err="1" smtClean="0"/>
              <a:t>each</a:t>
            </a:r>
            <a:r>
              <a:rPr lang="fr-CH" dirty="0" smtClean="0"/>
              <a:t> </a:t>
            </a:r>
            <a:r>
              <a:rPr lang="fr-CH" dirty="0" err="1" smtClean="0"/>
              <a:t>player</a:t>
            </a:r>
            <a:r>
              <a:rPr lang="fr-CH" dirty="0" smtClean="0"/>
              <a:t> </a:t>
            </a:r>
            <a:r>
              <a:rPr lang="fr-CH" dirty="0" err="1" smtClean="0"/>
              <a:t>also</a:t>
            </a:r>
            <a:r>
              <a:rPr lang="fr-CH" dirty="0" smtClean="0"/>
              <a:t> has a state; 	</a:t>
            </a:r>
          </a:p>
          <a:p>
            <a:pPr lvl="1"/>
            <a:r>
              <a:rPr lang="fr-CH" dirty="0" smtClean="0"/>
              <a:t>Set of states and classes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fixed</a:t>
            </a:r>
            <a:r>
              <a:rPr lang="fr-CH" dirty="0" smtClean="0"/>
              <a:t> and </a:t>
            </a:r>
            <a:r>
              <a:rPr lang="fr-CH" dirty="0" err="1" smtClean="0"/>
              <a:t>finite</a:t>
            </a:r>
            <a:r>
              <a:rPr lang="fr-CH" dirty="0" smtClean="0"/>
              <a:t>	</a:t>
            </a:r>
          </a:p>
          <a:p>
            <a:pPr lvl="1"/>
            <a:r>
              <a:rPr lang="fr-CH" dirty="0" smtClean="0"/>
              <a:t>Time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discrete</a:t>
            </a:r>
            <a:r>
              <a:rPr lang="fr-CH" dirty="0" smtClean="0"/>
              <a:t>; a </a:t>
            </a:r>
            <a:r>
              <a:rPr lang="fr-CH" dirty="0" err="1" smtClean="0"/>
              <a:t>number</a:t>
            </a:r>
            <a:r>
              <a:rPr lang="fr-CH" dirty="0" smtClean="0"/>
              <a:t> of </a:t>
            </a:r>
            <a:r>
              <a:rPr lang="fr-CH" dirty="0" err="1" smtClean="0"/>
              <a:t>players</a:t>
            </a:r>
            <a:r>
              <a:rPr lang="fr-CH" dirty="0" smtClean="0"/>
              <a:t> </a:t>
            </a:r>
            <a:r>
              <a:rPr lang="fr-CH" dirty="0" err="1" smtClean="0"/>
              <a:t>plays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err="1" smtClean="0"/>
              <a:t>any</a:t>
            </a:r>
            <a:r>
              <a:rPr lang="fr-CH" dirty="0" smtClean="0"/>
              <a:t> point in time. </a:t>
            </a:r>
          </a:p>
          <a:p>
            <a:pPr lvl="1"/>
            <a:r>
              <a:rPr lang="fr-CH" dirty="0" smtClean="0"/>
              <a:t>Assume </a:t>
            </a:r>
            <a:r>
              <a:rPr lang="fr-CH" dirty="0" err="1" smtClean="0"/>
              <a:t>similar</a:t>
            </a:r>
            <a:r>
              <a:rPr lang="fr-CH" dirty="0" smtClean="0"/>
              <a:t> </a:t>
            </a:r>
            <a:r>
              <a:rPr lang="fr-CH" dirty="0" err="1" smtClean="0"/>
              <a:t>scaling</a:t>
            </a:r>
            <a:r>
              <a:rPr lang="fr-CH" dirty="0" smtClean="0"/>
              <a:t> </a:t>
            </a:r>
            <a:r>
              <a:rPr lang="fr-CH" dirty="0" err="1" smtClean="0"/>
              <a:t>assumptions</a:t>
            </a:r>
            <a:r>
              <a:rPr lang="fr-CH" dirty="0" smtClean="0"/>
              <a:t> as </a:t>
            </a:r>
            <a:r>
              <a:rPr lang="fr-CH" dirty="0" err="1" smtClean="0"/>
              <a:t>before</a:t>
            </a:r>
            <a:r>
              <a:rPr lang="fr-CH" dirty="0" smtClean="0"/>
              <a:t>.</a:t>
            </a:r>
          </a:p>
          <a:p>
            <a:r>
              <a:rPr lang="fr-CH" dirty="0" smtClean="0"/>
              <a:t>[</a:t>
            </a:r>
            <a:r>
              <a:rPr lang="fr-CH" dirty="0" err="1" smtClean="0"/>
              <a:t>Tembine</a:t>
            </a:r>
            <a:r>
              <a:rPr lang="fr-CH" dirty="0" smtClean="0"/>
              <a:t> et al.(2009)] </a:t>
            </a:r>
            <a:br>
              <a:rPr lang="fr-CH" dirty="0" smtClean="0"/>
            </a:br>
            <a:r>
              <a:rPr lang="fr-CH" dirty="0" smtClean="0"/>
              <a:t>For large </a:t>
            </a:r>
            <a:r>
              <a:rPr lang="fr-CH" i="1" dirty="0" smtClean="0"/>
              <a:t>N</a:t>
            </a:r>
            <a:r>
              <a:rPr lang="fr-CH" dirty="0" smtClean="0"/>
              <a:t> the </a:t>
            </a:r>
            <a:r>
              <a:rPr lang="fr-CH" dirty="0" err="1" smtClean="0"/>
              <a:t>game</a:t>
            </a:r>
            <a:r>
              <a:rPr lang="fr-CH" dirty="0" smtClean="0"/>
              <a:t> converges to a single </a:t>
            </a:r>
            <a:r>
              <a:rPr lang="fr-CH" dirty="0" err="1" smtClean="0"/>
              <a:t>player</a:t>
            </a:r>
            <a:r>
              <a:rPr lang="fr-CH" dirty="0" smtClean="0"/>
              <a:t> </a:t>
            </a:r>
            <a:r>
              <a:rPr lang="fr-CH" dirty="0" err="1" smtClean="0"/>
              <a:t>game</a:t>
            </a:r>
            <a:r>
              <a:rPr lang="fr-CH" dirty="0" smtClean="0"/>
              <a:t> </a:t>
            </a:r>
            <a:r>
              <a:rPr lang="fr-CH" dirty="0" err="1" smtClean="0"/>
              <a:t>against</a:t>
            </a:r>
            <a:r>
              <a:rPr lang="fr-CH" dirty="0" smtClean="0"/>
              <a:t> a population; 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962400"/>
            <a:ext cx="5410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3Nodes.png"/>
          <p:cNvPicPr>
            <a:picLocks noChangeAspect="1"/>
          </p:cNvPicPr>
          <p:nvPr/>
        </p:nvPicPr>
        <p:blipFill>
          <a:blip r:embed="rId3" cstate="print"/>
          <a:srcRect l="9688" r="6683"/>
          <a:stretch>
            <a:fillRect/>
          </a:stretch>
        </p:blipFill>
        <p:spPr bwMode="auto">
          <a:xfrm>
            <a:off x="1497013" y="752475"/>
            <a:ext cx="7646987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12"/>
          <p:cNvSpPr txBox="1">
            <a:spLocks noChangeArrowheads="1"/>
          </p:cNvSpPr>
          <p:nvPr/>
        </p:nvSpPr>
        <p:spPr bwMode="auto">
          <a:xfrm>
            <a:off x="352425" y="5097463"/>
            <a:ext cx="1336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H"/>
              <a:t>A(t)</a:t>
            </a:r>
          </a:p>
          <a:p>
            <a:pPr algn="l"/>
            <a:r>
              <a:rPr lang="fr-CH" sz="1100"/>
              <a:t>Proportion of nodes </a:t>
            </a:r>
          </a:p>
          <a:p>
            <a:pPr algn="l"/>
            <a:r>
              <a:rPr lang="fr-CH" sz="1100"/>
              <a:t>In state i=2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97D0CDF8-EFE8-45FC-BC3F-D53F2873EE6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/>
              <a:t>Simulation Runs, N=1000 nodes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1916113" y="752475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H"/>
              <a:t>Node 1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352425" y="2330450"/>
            <a:ext cx="857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H"/>
              <a:t>Node 2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352425" y="3302000"/>
            <a:ext cx="857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H"/>
              <a:t>Node 3</a:t>
            </a:r>
          </a:p>
        </p:txBody>
      </p:sp>
      <p:pic>
        <p:nvPicPr>
          <p:cNvPr id="92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3" y="6178550"/>
            <a:ext cx="8339137" cy="350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352425" y="4192588"/>
            <a:ext cx="1336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H"/>
              <a:t>D(t)</a:t>
            </a:r>
          </a:p>
          <a:p>
            <a:pPr algn="l"/>
            <a:r>
              <a:rPr lang="fr-CH" sz="1100"/>
              <a:t>Proportion of nodes </a:t>
            </a:r>
          </a:p>
          <a:p>
            <a:pPr algn="l"/>
            <a:r>
              <a:rPr lang="fr-CH" sz="1100"/>
              <a:t>In state i=1</a:t>
            </a:r>
          </a:p>
        </p:txBody>
      </p:sp>
      <p:sp>
        <p:nvSpPr>
          <p:cNvPr id="9227" name="TextBox 13"/>
          <p:cNvSpPr txBox="1">
            <a:spLocks noChangeArrowheads="1"/>
          </p:cNvSpPr>
          <p:nvPr/>
        </p:nvSpPr>
        <p:spPr bwMode="auto">
          <a:xfrm>
            <a:off x="617538" y="985838"/>
            <a:ext cx="11541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H" sz="2000">
                <a:solidFill>
                  <a:srgbClr val="00B0F0"/>
                </a:solidFill>
              </a:rPr>
              <a:t>State = D</a:t>
            </a:r>
          </a:p>
          <a:p>
            <a:pPr algn="l"/>
            <a:r>
              <a:rPr lang="fr-CH" sz="2000">
                <a:solidFill>
                  <a:srgbClr val="00B0F0"/>
                </a:solidFill>
              </a:rPr>
              <a:t>State = A</a:t>
            </a:r>
          </a:p>
          <a:p>
            <a:pPr algn="l"/>
            <a:r>
              <a:rPr lang="fr-CH" sz="2000">
                <a:solidFill>
                  <a:srgbClr val="00B0F0"/>
                </a:solidFill>
              </a:rPr>
              <a:t>State = 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Optimal, </a:t>
            </a:r>
            <a:r>
              <a:rPr lang="fr-CH" dirty="0" err="1" smtClean="0"/>
              <a:t>Centralized</a:t>
            </a:r>
            <a:r>
              <a:rPr lang="fr-CH" dirty="0" smtClean="0"/>
              <a:t> Control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[</a:t>
            </a:r>
            <a:r>
              <a:rPr lang="fr-CH" dirty="0" err="1" smtClean="0"/>
              <a:t>Gast</a:t>
            </a:r>
            <a:r>
              <a:rPr lang="fr-CH" dirty="0" smtClean="0"/>
              <a:t> et al.(2010)]</a:t>
            </a:r>
          </a:p>
          <a:p>
            <a:r>
              <a:rPr lang="fr-CH" dirty="0" smtClean="0"/>
              <a:t>Markov </a:t>
            </a:r>
            <a:r>
              <a:rPr lang="fr-CH" dirty="0" err="1" smtClean="0"/>
              <a:t>decision</a:t>
            </a:r>
            <a:r>
              <a:rPr lang="fr-CH" dirty="0" smtClean="0"/>
              <a:t> </a:t>
            </a:r>
            <a:r>
              <a:rPr lang="fr-CH" dirty="0" err="1" smtClean="0"/>
              <a:t>process</a:t>
            </a:r>
            <a:r>
              <a:rPr lang="fr-CH" dirty="0" smtClean="0"/>
              <a:t> (MDP)</a:t>
            </a:r>
          </a:p>
          <a:p>
            <a:pPr lvl="1"/>
            <a:r>
              <a:rPr lang="fr-CH" dirty="0" err="1" smtClean="0"/>
              <a:t>Finite</a:t>
            </a:r>
            <a:r>
              <a:rPr lang="fr-CH" dirty="0" smtClean="0"/>
              <a:t> state </a:t>
            </a:r>
            <a:r>
              <a:rPr lang="fr-CH" dirty="0" err="1" smtClean="0"/>
              <a:t>space</a:t>
            </a:r>
            <a:r>
              <a:rPr lang="fr-CH" dirty="0" smtClean="0"/>
              <a:t> per </a:t>
            </a:r>
            <a:r>
              <a:rPr lang="fr-CH" dirty="0" err="1" smtClean="0"/>
              <a:t>object</a:t>
            </a:r>
            <a:r>
              <a:rPr lang="fr-CH" dirty="0" smtClean="0"/>
              <a:t>, </a:t>
            </a:r>
            <a:r>
              <a:rPr lang="fr-CH" dirty="0" err="1" smtClean="0"/>
              <a:t>discrete</a:t>
            </a:r>
            <a:r>
              <a:rPr lang="fr-CH" dirty="0" smtClean="0"/>
              <a:t> time, </a:t>
            </a:r>
            <a:r>
              <a:rPr lang="fr-CH" i="1" dirty="0" smtClean="0"/>
              <a:t>N</a:t>
            </a:r>
            <a:r>
              <a:rPr lang="fr-CH" dirty="0" smtClean="0"/>
              <a:t> </a:t>
            </a:r>
            <a:r>
              <a:rPr lang="fr-CH" dirty="0" err="1" smtClean="0"/>
              <a:t>objects</a:t>
            </a:r>
            <a:endParaRPr lang="fr-CH" dirty="0" smtClean="0"/>
          </a:p>
          <a:p>
            <a:pPr lvl="1"/>
            <a:r>
              <a:rPr lang="fr-CH" dirty="0" smtClean="0"/>
              <a:t>Transition </a:t>
            </a:r>
            <a:r>
              <a:rPr lang="fr-CH" dirty="0" err="1" smtClean="0"/>
              <a:t>matrix</a:t>
            </a:r>
            <a:r>
              <a:rPr lang="fr-CH" dirty="0" smtClean="0"/>
              <a:t> </a:t>
            </a:r>
            <a:r>
              <a:rPr lang="fr-CH" dirty="0" err="1" smtClean="0"/>
              <a:t>depends</a:t>
            </a:r>
            <a:r>
              <a:rPr lang="fr-CH" dirty="0" smtClean="0"/>
              <a:t> on a control </a:t>
            </a:r>
            <a:r>
              <a:rPr lang="fr-CH" dirty="0" err="1" smtClean="0"/>
              <a:t>policy</a:t>
            </a:r>
            <a:endParaRPr lang="fr-CH" dirty="0" smtClean="0"/>
          </a:p>
          <a:p>
            <a:pPr lvl="1"/>
            <a:r>
              <a:rPr lang="fr-CH" dirty="0" smtClean="0"/>
              <a:t>For large </a:t>
            </a:r>
            <a:r>
              <a:rPr lang="fr-CH" i="1" dirty="0" smtClean="0"/>
              <a:t>N</a:t>
            </a:r>
            <a:r>
              <a:rPr lang="fr-CH" dirty="0" smtClean="0"/>
              <a:t> the system control converges to </a:t>
            </a:r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, </a:t>
            </a:r>
            <a:r>
              <a:rPr lang="fr-CH" dirty="0" err="1" smtClean="0"/>
              <a:t>under</a:t>
            </a:r>
            <a:r>
              <a:rPr lang="fr-CH" dirty="0" smtClean="0"/>
              <a:t> </a:t>
            </a:r>
            <a:r>
              <a:rPr lang="fr-CH" dirty="0" err="1" smtClean="0"/>
              <a:t>any</a:t>
            </a:r>
            <a:r>
              <a:rPr lang="fr-CH" dirty="0" smtClean="0"/>
              <a:t> control</a:t>
            </a:r>
          </a:p>
          <a:p>
            <a:pPr lvl="1"/>
            <a:endParaRPr lang="fr-CH" dirty="0" smtClean="0"/>
          </a:p>
          <a:p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</a:t>
            </a:r>
            <a:r>
              <a:rPr lang="fr-CH" dirty="0" err="1" smtClean="0"/>
              <a:t>limit</a:t>
            </a:r>
            <a:endParaRPr lang="fr-CH" dirty="0" smtClean="0"/>
          </a:p>
          <a:p>
            <a:pPr lvl="1"/>
            <a:r>
              <a:rPr lang="fr-CH" dirty="0" smtClean="0"/>
              <a:t>ODE </a:t>
            </a:r>
            <a:r>
              <a:rPr lang="fr-CH" dirty="0" err="1" smtClean="0"/>
              <a:t>driven</a:t>
            </a:r>
            <a:r>
              <a:rPr lang="fr-CH" dirty="0" smtClean="0"/>
              <a:t> by a control </a:t>
            </a:r>
            <a:r>
              <a:rPr lang="fr-CH" dirty="0" err="1" smtClean="0"/>
              <a:t>function</a:t>
            </a:r>
            <a:endParaRPr lang="fr-CH" dirty="0" smtClean="0"/>
          </a:p>
          <a:p>
            <a:pPr lvl="1">
              <a:buNone/>
            </a:pPr>
            <a:endParaRPr lang="fr-CH" dirty="0" smtClean="0"/>
          </a:p>
          <a:p>
            <a:pPr lvl="1"/>
            <a:endParaRPr lang="fr-CH" dirty="0" smtClean="0"/>
          </a:p>
          <a:p>
            <a:r>
              <a:rPr lang="fr-CH" b="1" dirty="0" err="1" smtClean="0"/>
              <a:t>Theorem</a:t>
            </a:r>
            <a:r>
              <a:rPr lang="fr-CH" b="1" dirty="0" smtClean="0"/>
              <a:t>:</a:t>
            </a:r>
            <a:r>
              <a:rPr lang="fr-CH" dirty="0" smtClean="0"/>
              <a:t> </a:t>
            </a:r>
            <a:r>
              <a:rPr lang="fr-CH" dirty="0" err="1" smtClean="0"/>
              <a:t>under</a:t>
            </a:r>
            <a:r>
              <a:rPr lang="fr-CH" dirty="0" smtClean="0"/>
              <a:t> </a:t>
            </a:r>
            <a:r>
              <a:rPr lang="fr-CH" dirty="0" err="1" smtClean="0"/>
              <a:t>similar</a:t>
            </a:r>
            <a:r>
              <a:rPr lang="fr-CH" dirty="0" smtClean="0"/>
              <a:t> </a:t>
            </a:r>
            <a:r>
              <a:rPr lang="fr-CH" dirty="0" err="1" smtClean="0"/>
              <a:t>assumptions</a:t>
            </a:r>
            <a:r>
              <a:rPr lang="fr-CH" dirty="0" smtClean="0"/>
              <a:t> as </a:t>
            </a:r>
            <a:r>
              <a:rPr lang="fr-CH" dirty="0" err="1" smtClean="0"/>
              <a:t>before</a:t>
            </a:r>
            <a:r>
              <a:rPr lang="fr-CH" dirty="0" smtClean="0"/>
              <a:t>, the optimal value </a:t>
            </a:r>
            <a:r>
              <a:rPr lang="fr-CH" dirty="0" err="1" smtClean="0"/>
              <a:t>function</a:t>
            </a:r>
            <a:r>
              <a:rPr lang="fr-CH" dirty="0" smtClean="0"/>
              <a:t> of MDP converges to the optimal value of the </a:t>
            </a:r>
            <a:r>
              <a:rPr lang="fr-CH" dirty="0" err="1" smtClean="0"/>
              <a:t>limiting</a:t>
            </a:r>
            <a:r>
              <a:rPr lang="fr-CH" dirty="0" smtClean="0"/>
              <a:t> system</a:t>
            </a:r>
          </a:p>
          <a:p>
            <a:endParaRPr lang="fr-CH" dirty="0" smtClean="0"/>
          </a:p>
          <a:p>
            <a:r>
              <a:rPr lang="fr-CH" dirty="0" smtClean="0"/>
              <a:t>The </a:t>
            </a:r>
            <a:r>
              <a:rPr lang="fr-CH" dirty="0" err="1" smtClean="0"/>
              <a:t>result</a:t>
            </a:r>
            <a:r>
              <a:rPr lang="fr-CH" dirty="0" smtClean="0"/>
              <a:t> </a:t>
            </a:r>
            <a:r>
              <a:rPr lang="fr-CH" dirty="0" err="1" smtClean="0"/>
              <a:t>transforms</a:t>
            </a:r>
            <a:r>
              <a:rPr lang="fr-CH" dirty="0" smtClean="0"/>
              <a:t> MDP </a:t>
            </a:r>
            <a:r>
              <a:rPr lang="fr-CH" dirty="0" err="1" smtClean="0"/>
              <a:t>into</a:t>
            </a:r>
            <a:r>
              <a:rPr lang="fr-CH" dirty="0" smtClean="0"/>
              <a:t> </a:t>
            </a:r>
            <a:r>
              <a:rPr lang="fr-CH" dirty="0" err="1" smtClean="0"/>
              <a:t>fluid</a:t>
            </a:r>
            <a:r>
              <a:rPr lang="fr-CH" dirty="0" smtClean="0"/>
              <a:t> </a:t>
            </a:r>
            <a:r>
              <a:rPr lang="fr-CH" dirty="0" err="1" smtClean="0"/>
              <a:t>optimization</a:t>
            </a:r>
            <a:r>
              <a:rPr lang="fr-CH" dirty="0" smtClean="0"/>
              <a:t>,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very</a:t>
            </a:r>
            <a:r>
              <a:rPr lang="fr-CH" dirty="0" smtClean="0"/>
              <a:t> </a:t>
            </a:r>
            <a:r>
              <a:rPr lang="fr-CH" dirty="0" err="1" smtClean="0"/>
              <a:t>different</a:t>
            </a:r>
            <a:r>
              <a:rPr lang="fr-CH" dirty="0" smtClean="0"/>
              <a:t> </a:t>
            </a:r>
            <a:r>
              <a:rPr lang="fr-CH" dirty="0" err="1" smtClean="0"/>
              <a:t>complexity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Conclusion</a:t>
            </a:r>
            <a:endParaRPr lang="fr-CH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sz="2400" dirty="0" err="1" smtClean="0"/>
              <a:t>Mean</a:t>
            </a:r>
            <a:r>
              <a:rPr lang="fr-CH" sz="2400" dirty="0" smtClean="0"/>
              <a:t> </a:t>
            </a:r>
            <a:r>
              <a:rPr lang="fr-CH" sz="2400" dirty="0" err="1" smtClean="0"/>
              <a:t>field</a:t>
            </a:r>
            <a:r>
              <a:rPr lang="fr-CH" sz="2400" dirty="0" smtClean="0"/>
              <a:t> </a:t>
            </a:r>
            <a:r>
              <a:rPr lang="fr-CH" sz="2400" dirty="0" err="1" smtClean="0"/>
              <a:t>models</a:t>
            </a:r>
            <a:r>
              <a:rPr lang="fr-CH" sz="2400" dirty="0" smtClean="0"/>
              <a:t> are </a:t>
            </a:r>
            <a:r>
              <a:rPr lang="fr-CH" sz="2400" dirty="0" err="1" smtClean="0"/>
              <a:t>frequent</a:t>
            </a:r>
            <a:r>
              <a:rPr lang="fr-CH" sz="2400" dirty="0" smtClean="0"/>
              <a:t> in large </a:t>
            </a:r>
            <a:r>
              <a:rPr lang="fr-CH" sz="2400" dirty="0" err="1" smtClean="0"/>
              <a:t>scale</a:t>
            </a:r>
            <a:r>
              <a:rPr lang="fr-CH" sz="2400" dirty="0" smtClean="0"/>
              <a:t> </a:t>
            </a:r>
            <a:r>
              <a:rPr lang="fr-CH" sz="2400" dirty="0" err="1" smtClean="0"/>
              <a:t>systems</a:t>
            </a:r>
            <a:r>
              <a:rPr lang="fr-CH" sz="2400" dirty="0" smtClean="0"/>
              <a:t/>
            </a:r>
            <a:br>
              <a:rPr lang="fr-CH" sz="2400" dirty="0" smtClean="0"/>
            </a:br>
            <a:endParaRPr lang="fr-CH" sz="2400" dirty="0" smtClean="0"/>
          </a:p>
          <a:p>
            <a:r>
              <a:rPr lang="fr-CH" sz="2400" dirty="0" err="1" smtClean="0"/>
              <a:t>Mean</a:t>
            </a:r>
            <a:r>
              <a:rPr lang="fr-CH" sz="2400" dirty="0" smtClean="0"/>
              <a:t> </a:t>
            </a:r>
            <a:r>
              <a:rPr lang="fr-CH" sz="2400" dirty="0" err="1" smtClean="0"/>
              <a:t>field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</a:t>
            </a:r>
            <a:r>
              <a:rPr lang="fr-CH" sz="2400" dirty="0" err="1" smtClean="0"/>
              <a:t>much</a:t>
            </a:r>
            <a:r>
              <a:rPr lang="fr-CH" sz="2400" dirty="0" smtClean="0"/>
              <a:t> more </a:t>
            </a:r>
            <a:r>
              <a:rPr lang="fr-CH" sz="2400" dirty="0" err="1" smtClean="0"/>
              <a:t>than</a:t>
            </a:r>
            <a:r>
              <a:rPr lang="fr-CH" sz="2400" dirty="0" smtClean="0"/>
              <a:t> a </a:t>
            </a:r>
            <a:r>
              <a:rPr lang="fr-CH" sz="2400" dirty="0" err="1" smtClean="0"/>
              <a:t>fluid</a:t>
            </a:r>
            <a:r>
              <a:rPr lang="fr-CH" sz="2400" dirty="0" smtClean="0"/>
              <a:t> approximation: </a:t>
            </a:r>
            <a:r>
              <a:rPr lang="fr-CH" sz="2400" dirty="0" err="1" smtClean="0"/>
              <a:t>decoupling</a:t>
            </a:r>
            <a:r>
              <a:rPr lang="fr-CH" sz="2400" dirty="0" smtClean="0"/>
              <a:t> </a:t>
            </a:r>
            <a:r>
              <a:rPr lang="fr-CH" sz="2400" dirty="0" err="1" smtClean="0"/>
              <a:t>assumption</a:t>
            </a:r>
            <a:r>
              <a:rPr lang="fr-CH" sz="2400" dirty="0" smtClean="0"/>
              <a:t> / </a:t>
            </a:r>
            <a:r>
              <a:rPr lang="fr-CH" sz="2400" dirty="0" err="1" smtClean="0"/>
              <a:t>fast</a:t>
            </a:r>
            <a:r>
              <a:rPr lang="fr-CH" sz="2400" dirty="0" smtClean="0"/>
              <a:t> simulation / </a:t>
            </a:r>
            <a:r>
              <a:rPr lang="fr-CH" sz="2400" dirty="0" err="1" smtClean="0"/>
              <a:t>random</a:t>
            </a:r>
            <a:r>
              <a:rPr lang="fr-CH" sz="2400" dirty="0" smtClean="0"/>
              <a:t> </a:t>
            </a:r>
            <a:r>
              <a:rPr lang="fr-CH" sz="2400" dirty="0" err="1" smtClean="0"/>
              <a:t>process</a:t>
            </a:r>
            <a:r>
              <a:rPr lang="fr-CH" sz="2400" dirty="0" smtClean="0"/>
              <a:t> </a:t>
            </a:r>
            <a:r>
              <a:rPr lang="fr-CH" sz="2400" dirty="0" err="1" smtClean="0"/>
              <a:t>modulated</a:t>
            </a:r>
            <a:r>
              <a:rPr lang="fr-CH" sz="2400" dirty="0" smtClean="0"/>
              <a:t> by </a:t>
            </a:r>
            <a:r>
              <a:rPr lang="fr-CH" sz="2400" dirty="0" err="1" smtClean="0"/>
              <a:t>fluid</a:t>
            </a:r>
            <a:r>
              <a:rPr lang="fr-CH" sz="2400" dirty="0" smtClean="0"/>
              <a:t> </a:t>
            </a:r>
            <a:r>
              <a:rPr lang="fr-CH" sz="2400" dirty="0" err="1" smtClean="0"/>
              <a:t>limit</a:t>
            </a:r>
            <a:endParaRPr lang="fr-CH" sz="2400" dirty="0" smtClean="0"/>
          </a:p>
          <a:p>
            <a:endParaRPr lang="fr-CH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sz="2400" dirty="0" err="1" smtClean="0"/>
              <a:t>Decoupling</a:t>
            </a:r>
            <a:r>
              <a:rPr lang="fr-CH" sz="2400" dirty="0" smtClean="0"/>
              <a:t> </a:t>
            </a:r>
            <a:r>
              <a:rPr lang="fr-CH" sz="2400" dirty="0" err="1" smtClean="0"/>
              <a:t>assumption</a:t>
            </a:r>
            <a:r>
              <a:rPr lang="fr-CH" sz="2400" dirty="0" smtClean="0"/>
              <a:t> </a:t>
            </a:r>
            <a:r>
              <a:rPr lang="fr-CH" sz="2400" dirty="0" err="1" smtClean="0"/>
              <a:t>holds</a:t>
            </a:r>
            <a:r>
              <a:rPr lang="fr-CH" sz="2400" dirty="0" smtClean="0"/>
              <a:t> </a:t>
            </a:r>
            <a:r>
              <a:rPr lang="fr-CH" sz="2400" dirty="0" err="1" smtClean="0"/>
              <a:t>at</a:t>
            </a:r>
            <a:r>
              <a:rPr lang="fr-CH" sz="2400" dirty="0" smtClean="0"/>
              <a:t> </a:t>
            </a:r>
            <a:r>
              <a:rPr lang="fr-CH" sz="2400" dirty="0" err="1" smtClean="0"/>
              <a:t>finite</a:t>
            </a:r>
            <a:r>
              <a:rPr lang="fr-CH" sz="2400" dirty="0" smtClean="0"/>
              <a:t> horizon; </a:t>
            </a:r>
            <a:r>
              <a:rPr lang="fr-CH" sz="2400" dirty="0" err="1" smtClean="0"/>
              <a:t>may</a:t>
            </a:r>
            <a:r>
              <a:rPr lang="fr-CH" sz="2400" dirty="0" smtClean="0"/>
              <a:t> not </a:t>
            </a:r>
            <a:r>
              <a:rPr lang="fr-CH" sz="2400" dirty="0" err="1" smtClean="0"/>
              <a:t>hold</a:t>
            </a:r>
            <a:r>
              <a:rPr lang="fr-CH" sz="2400" dirty="0" smtClean="0"/>
              <a:t> in </a:t>
            </a:r>
            <a:r>
              <a:rPr lang="fr-CH" sz="2400" dirty="0" err="1" smtClean="0"/>
              <a:t>stationary</a:t>
            </a:r>
            <a:r>
              <a:rPr lang="fr-CH" sz="2400" dirty="0" smtClean="0"/>
              <a:t> </a:t>
            </a:r>
            <a:r>
              <a:rPr lang="fr-CH" sz="2400" dirty="0" err="1" smtClean="0"/>
              <a:t>regime</a:t>
            </a:r>
            <a:r>
              <a:rPr lang="fr-CH" sz="2400" dirty="0" smtClean="0"/>
              <a:t>. </a:t>
            </a:r>
          </a:p>
          <a:p>
            <a:endParaRPr lang="fr-CH" sz="2400" dirty="0" smtClean="0"/>
          </a:p>
          <a:p>
            <a:r>
              <a:rPr lang="fr-CH" sz="2400" dirty="0" err="1" smtClean="0"/>
              <a:t>Stationary</a:t>
            </a:r>
            <a:r>
              <a:rPr lang="fr-CH" sz="2400" dirty="0" smtClean="0"/>
              <a:t> </a:t>
            </a:r>
            <a:r>
              <a:rPr lang="fr-CH" sz="2400" dirty="0" err="1" smtClean="0"/>
              <a:t>regime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more </a:t>
            </a:r>
            <a:r>
              <a:rPr lang="fr-CH" sz="2400" dirty="0" err="1" smtClean="0"/>
              <a:t>than</a:t>
            </a:r>
            <a:r>
              <a:rPr lang="fr-CH" sz="2400" dirty="0" smtClean="0"/>
              <a:t> </a:t>
            </a:r>
            <a:r>
              <a:rPr lang="fr-CH" sz="2400" dirty="0" err="1" smtClean="0"/>
              <a:t>stationary</a:t>
            </a:r>
            <a:r>
              <a:rPr lang="fr-CH" sz="2400" dirty="0" smtClean="0"/>
              <a:t> points, in </a:t>
            </a:r>
            <a:r>
              <a:rPr lang="fr-CH" sz="2400" dirty="0" err="1" smtClean="0"/>
              <a:t>general</a:t>
            </a:r>
            <a:endParaRPr lang="fr-CH" sz="2400" dirty="0" smtClean="0"/>
          </a:p>
          <a:p>
            <a:pPr lvl="1">
              <a:buNone/>
            </a:pPr>
            <a:r>
              <a:rPr lang="fr-CH" sz="2200" dirty="0" smtClean="0"/>
              <a:t>(</a:t>
            </a:r>
            <a:r>
              <a:rPr lang="fr-CH" sz="2200" dirty="0" err="1" smtClean="0"/>
              <a:t>except</a:t>
            </a:r>
            <a:r>
              <a:rPr lang="fr-CH" sz="2200" dirty="0" smtClean="0"/>
              <a:t> for </a:t>
            </a:r>
            <a:r>
              <a:rPr lang="fr-CH" sz="2200" dirty="0" err="1" smtClean="0"/>
              <a:t>reversible</a:t>
            </a:r>
            <a:r>
              <a:rPr lang="fr-CH" sz="2200" dirty="0" smtClean="0"/>
              <a:t> case) </a:t>
            </a:r>
            <a:br>
              <a:rPr lang="fr-CH" sz="2200" dirty="0" smtClean="0"/>
            </a:br>
            <a:endParaRPr lang="fr-CH" sz="2400" dirty="0" smtClean="0"/>
          </a:p>
          <a:p>
            <a:r>
              <a:rPr lang="fr-CH" sz="2400" dirty="0" smtClean="0"/>
              <a:t>Control on </a:t>
            </a:r>
            <a:r>
              <a:rPr lang="fr-CH" sz="2400" dirty="0" err="1" smtClean="0"/>
              <a:t>mean</a:t>
            </a:r>
            <a:r>
              <a:rPr lang="fr-CH" sz="2400" dirty="0" smtClean="0"/>
              <a:t> </a:t>
            </a:r>
            <a:r>
              <a:rPr lang="fr-CH" sz="2400" dirty="0" err="1" smtClean="0"/>
              <a:t>field</a:t>
            </a:r>
            <a:r>
              <a:rPr lang="fr-CH" sz="2400" dirty="0" smtClean="0"/>
              <a:t> </a:t>
            </a:r>
            <a:r>
              <a:rPr lang="fr-CH" sz="2400" dirty="0" err="1" smtClean="0"/>
              <a:t>limit</a:t>
            </a:r>
            <a:r>
              <a:rPr lang="fr-CH" sz="2400" dirty="0" smtClean="0"/>
              <a:t> </a:t>
            </a:r>
            <a:r>
              <a:rPr lang="fr-CH" sz="2400" dirty="0" err="1" smtClean="0"/>
              <a:t>may</a:t>
            </a:r>
            <a:r>
              <a:rPr lang="fr-CH" sz="2400" dirty="0" smtClean="0"/>
              <a:t> </a:t>
            </a:r>
            <a:r>
              <a:rPr lang="fr-CH" sz="2400" dirty="0" err="1" smtClean="0"/>
              <a:t>give</a:t>
            </a:r>
            <a:r>
              <a:rPr lang="fr-CH" sz="2400" dirty="0" smtClean="0"/>
              <a:t> new insights</a:t>
            </a:r>
          </a:p>
          <a:p>
            <a:endParaRPr lang="fr-CH" sz="2400" dirty="0" smtClean="0"/>
          </a:p>
          <a:p>
            <a:endParaRPr lang="fr-CH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References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56775"/>
          <a:stretch>
            <a:fillRect/>
          </a:stretch>
        </p:blipFill>
        <p:spPr bwMode="auto">
          <a:xfrm>
            <a:off x="1371600" y="3581400"/>
            <a:ext cx="66294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b="58065"/>
          <a:stretch>
            <a:fillRect/>
          </a:stretch>
        </p:blipFill>
        <p:spPr bwMode="auto">
          <a:xfrm>
            <a:off x="1371600" y="1104900"/>
            <a:ext cx="66294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A995EB7-39B8-4F4D-9AF8-410C23AA5E65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69532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9213" y="4953000"/>
            <a:ext cx="65055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A995EB7-39B8-4F4D-9AF8-410C23AA5E65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56816" y="4267200"/>
            <a:ext cx="76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dirty="0" smtClean="0"/>
              <a:t>2</a:t>
            </a:r>
            <a:endParaRPr lang="fr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180975"/>
            <a:ext cx="64389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A995EB7-39B8-4F4D-9AF8-410C23AA5E65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013" y="219075"/>
            <a:ext cx="66579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" y="3838575"/>
            <a:ext cx="66484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A995EB7-39B8-4F4D-9AF8-410C23AA5E65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75" y="304800"/>
            <a:ext cx="69532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5EDB04C4-0A66-462B-9B7B-D69A75CCEAA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/>
              <a:t>Sample Runs with N = 1000</a:t>
            </a:r>
          </a:p>
        </p:txBody>
      </p:sp>
      <p:pic>
        <p:nvPicPr>
          <p:cNvPr id="3246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04975"/>
            <a:ext cx="7997825" cy="3800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3" y="5749925"/>
            <a:ext cx="8339137" cy="350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  <p:tag name="FIRSTLEBOUDEC@YFZWNLQFUVWYY577" val="37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P(X_n(t)= 'A')&amp;\approx&amp; A\left( \frac{t}{N}\right)&#10;\\&#10;P(X_m(t)= 'D', X_n(t)= 'A')&amp;\approx&amp; D\left( \frac{t}{N}\right)&#10;A\left( \frac{t}{N}\right)&#10;\end{eqnarray*}&#10;where $(D,A,S)$ is solution of ODE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29"/>
  <p:tag name="BOXHEIGHT" val="319"/>
  <p:tag name="BOXFONT" val="10"/>
  <p:tag name="BOXWRAP" val="False"/>
  <p:tag name="WORKAROUNDTRANSPARENCYBUG" val="False"/>
  <p:tag name="ALLOWFONTSUBSTITUTION" val="False"/>
  <p:tag name="BITMAPFORMAT" val="pngmono"/>
  <p:tag name="ORIGWIDTH" val="460.75"/>
  <p:tag name="PICTUREFILESIZE" val="10903"/>
</p:tagLst>
</file>

<file path=ppt/theme/theme1.xml><?xml version="1.0" encoding="utf-8"?>
<a:theme xmlns:a="http://schemas.openxmlformats.org/drawingml/2006/main" name="tcp">
  <a:themeElements>
    <a:clrScheme name="tc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cp">
      <a:majorFont>
        <a:latin typeface="Calibri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tc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simul</Template>
  <TotalTime>2674</TotalTime>
  <Words>2702</Words>
  <Application>Microsoft Office PowerPoint</Application>
  <PresentationFormat>On-screen Show (4:3)</PresentationFormat>
  <Paragraphs>651</Paragraphs>
  <Slides>86</Slides>
  <Notes>25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tcp</vt:lpstr>
      <vt:lpstr>Mean Field Methods for Computer and Communication Systems: A Tutorial</vt:lpstr>
      <vt:lpstr>References</vt:lpstr>
      <vt:lpstr>Contents</vt:lpstr>
      <vt:lpstr>Mean Field interaction Model</vt:lpstr>
      <vt:lpstr>Common Assumptions</vt:lpstr>
      <vt:lpstr>Intensity I(N)</vt:lpstr>
      <vt:lpstr>Example: 2-Step Malware</vt:lpstr>
      <vt:lpstr>Simulation Runs, N=1000 nodes</vt:lpstr>
      <vt:lpstr>Sample Runs with N = 1000</vt:lpstr>
      <vt:lpstr>Example: WiFi Collision Resolution Protocol</vt:lpstr>
      <vt:lpstr>Example: TCP and ECN</vt:lpstr>
      <vt:lpstr>Example: Age of Gossip</vt:lpstr>
      <vt:lpstr>Example: Age of Gossip</vt:lpstr>
      <vt:lpstr>Spatial Representation</vt:lpstr>
      <vt:lpstr>The Importance of Being Spatial</vt:lpstr>
      <vt:lpstr>Extension to a Resource</vt:lpstr>
      <vt:lpstr>What can we do with a Mean Field Interaction Model ?</vt:lpstr>
      <vt:lpstr>MEAN FIELD LIMIT</vt:lpstr>
      <vt:lpstr>The Mean Field Limit</vt:lpstr>
      <vt:lpstr>Slide 20</vt:lpstr>
      <vt:lpstr>Mean Field Limit Equations</vt:lpstr>
      <vt:lpstr>Propagation of Chaos is Equivalent to Convergence to a Deterministic Limit</vt:lpstr>
      <vt:lpstr>Propagation of Chaos  Decoupling Assumption</vt:lpstr>
      <vt:lpstr>Example: Propagation of Chaos</vt:lpstr>
      <vt:lpstr>The Two Interpretations of the Mean Field Limit</vt:lpstr>
      <vt:lpstr>The Mean Field Approximation</vt:lpstr>
      <vt:lpstr>Convergence to Mean Field Limit</vt:lpstr>
      <vt:lpstr>The General Case</vt:lpstr>
      <vt:lpstr>Finite State Space per Object : Kurtz’s Theorem</vt:lpstr>
      <vt:lpstr>Discrete Time, Finite State Space per Object</vt:lpstr>
      <vt:lpstr>Example: Convergence to Mean Field</vt:lpstr>
      <vt:lpstr>Discrete Time, Enumerable State Space per Object</vt:lpstr>
      <vt:lpstr>Discrete Time, Discrete Time Limit</vt:lpstr>
      <vt:lpstr>Continuous Time</vt:lpstr>
      <vt:lpstr>Age of Gossip</vt:lpstr>
      <vt:lpstr>The Bounded Confidence Model</vt:lpstr>
      <vt:lpstr>PDF of Mean Field Limit</vt:lpstr>
      <vt:lpstr>Is There Convergence to Mean Field ?</vt:lpstr>
      <vt:lpstr>Is There Convergence to Mean Field ?</vt:lpstr>
      <vt:lpstr>Convergence to Mean Field</vt:lpstr>
      <vt:lpstr>RANDOM PROCESS MODULATED BY MEAN FIELD LIMIT</vt:lpstr>
      <vt:lpstr>Fast Simulation = Random Process Modulated by Mean Field Limit</vt:lpstr>
      <vt:lpstr>2-Step Malware Example</vt:lpstr>
      <vt:lpstr>Details of the 2-Step Malware Example</vt:lpstr>
      <vt:lpstr>Slide 45</vt:lpstr>
      <vt:lpstr>Computing the Transition Probability</vt:lpstr>
      <vt:lpstr>The Two Interpretations of the Mean Field Limit</vt:lpstr>
      <vt:lpstr>STATIONARY REGIME OF mean Field Limit</vt:lpstr>
      <vt:lpstr>Stationary Regimes</vt:lpstr>
      <vt:lpstr>Frequent Answer</vt:lpstr>
      <vt:lpstr>Example</vt:lpstr>
      <vt:lpstr>CRITIQUE OF FIXED POINT Method</vt:lpstr>
      <vt:lpstr>The Fixed Point Method</vt:lpstr>
      <vt:lpstr>Example: 802.11 Analysis, Bianchi’s Formula</vt:lpstr>
      <vt:lpstr>Example: Kelly’s Alternate Routing  [Kelly, 1991]</vt:lpstr>
      <vt:lpstr>Kelly’s Alternate Routing Simplified Model</vt:lpstr>
      <vt:lpstr>Slide 57</vt:lpstr>
      <vt:lpstr>Slide 58</vt:lpstr>
      <vt:lpstr>Slide 59</vt:lpstr>
      <vt:lpstr>Fixed Point Method Applied to 2-Step Malware Example</vt:lpstr>
      <vt:lpstr>Example Where Fixed Point Method Succeeds</vt:lpstr>
      <vt:lpstr>Example Where Fixed Point Method Fails                              </vt:lpstr>
      <vt:lpstr>Joint PDFs of Two Nodes in Stationary Regime</vt:lpstr>
      <vt:lpstr>Slide 64</vt:lpstr>
      <vt:lpstr>Where is the Catch ?</vt:lpstr>
      <vt:lpstr>Slide 66</vt:lpstr>
      <vt:lpstr>Result 1: Fixed Point Method Holds under (H) </vt:lpstr>
      <vt:lpstr>The Diagram Does Not Always Commute</vt:lpstr>
      <vt:lpstr>Result 2 for Stationary Regime</vt:lpstr>
      <vt:lpstr>Slide 70</vt:lpstr>
      <vt:lpstr>Existence and Unicity of a Fixed Point are not Sufficient for Validity of Fixed Point Method</vt:lpstr>
      <vt:lpstr>Example: 802.11 with Heterogeneous Nodes</vt:lpstr>
      <vt:lpstr>Quiz</vt:lpstr>
      <vt:lpstr>REVERSIBLE CASE</vt:lpstr>
      <vt:lpstr>Result 3: Reversible Case </vt:lpstr>
      <vt:lpstr> Result 3: Reversible Case</vt:lpstr>
      <vt:lpstr>Example: Kelly’s Alternate Routing</vt:lpstr>
      <vt:lpstr>OPTIMIZATION</vt:lpstr>
      <vt:lpstr>Decentralized Control</vt:lpstr>
      <vt:lpstr>Optimal, Centralized Control</vt:lpstr>
      <vt:lpstr>Conclusion</vt:lpstr>
      <vt:lpstr>References</vt:lpstr>
      <vt:lpstr>Slide 83</vt:lpstr>
      <vt:lpstr>Slide 84</vt:lpstr>
      <vt:lpstr>Slide 85</vt:lpstr>
      <vt:lpstr>Slide 86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boudec Jean-Yves</dc:creator>
  <cp:lastModifiedBy>leboudec</cp:lastModifiedBy>
  <cp:revision>372</cp:revision>
  <cp:lastPrinted>1601-01-01T00:00:00Z</cp:lastPrinted>
  <dcterms:created xsi:type="dcterms:W3CDTF">1601-01-01T00:00:00Z</dcterms:created>
  <dcterms:modified xsi:type="dcterms:W3CDTF">2010-11-18T09:06:09Z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