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258" r:id="rId3"/>
    <p:sldId id="287" r:id="rId4"/>
    <p:sldId id="288" r:id="rId5"/>
    <p:sldId id="300" r:id="rId6"/>
    <p:sldId id="289" r:id="rId7"/>
    <p:sldId id="290" r:id="rId8"/>
    <p:sldId id="263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2" r:id="rId18"/>
    <p:sldId id="299" r:id="rId19"/>
    <p:sldId id="260" r:id="rId20"/>
    <p:sldId id="259" r:id="rId21"/>
    <p:sldId id="264" r:id="rId22"/>
    <p:sldId id="266" r:id="rId23"/>
    <p:sldId id="265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4" r:id="rId33"/>
    <p:sldId id="269" r:id="rId34"/>
    <p:sldId id="270" r:id="rId35"/>
    <p:sldId id="268" r:id="rId36"/>
    <p:sldId id="301" r:id="rId37"/>
    <p:sldId id="262" r:id="rId38"/>
    <p:sldId id="271" r:id="rId39"/>
    <p:sldId id="272" r:id="rId40"/>
    <p:sldId id="274" r:id="rId41"/>
    <p:sldId id="273" r:id="rId42"/>
    <p:sldId id="276" r:id="rId43"/>
    <p:sldId id="278" r:id="rId44"/>
    <p:sldId id="279" r:id="rId45"/>
    <p:sldId id="277" r:id="rId46"/>
    <p:sldId id="281" r:id="rId47"/>
    <p:sldId id="282" r:id="rId48"/>
    <p:sldId id="283" r:id="rId49"/>
    <p:sldId id="275" r:id="rId50"/>
    <p:sldId id="286" r:id="rId51"/>
    <p:sldId id="284" r:id="rId52"/>
    <p:sldId id="285" r:id="rId53"/>
    <p:sldId id="315" r:id="rId54"/>
  </p:sldIdLst>
  <p:sldSz cx="9144000" cy="6858000" type="screen4x3"/>
  <p:notesSz cx="7099300" cy="10234613"/>
  <p:custDataLst>
    <p:tags r:id="rId5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643" autoAdjust="0"/>
  </p:normalViewPr>
  <p:slideViewPr>
    <p:cSldViewPr>
      <p:cViewPr varScale="1">
        <p:scale>
          <a:sx n="79" d="100"/>
          <a:sy n="79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500187"/>
            <a:ext cx="7772400" cy="1362075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Greening </a:t>
            </a:r>
            <a:r>
              <a:rPr lang="en-US" dirty="0" smtClean="0"/>
              <a:t>of </a:t>
            </a:r>
            <a:r>
              <a:rPr lang="en-US" sz="4000" dirty="0" smtClean="0"/>
              <a:t>Mobile Networks :</a:t>
            </a:r>
            <a:br>
              <a:rPr lang="en-US" sz="4000" dirty="0" smtClean="0"/>
            </a:br>
            <a:r>
              <a:rPr lang="en-US" sz="4000" dirty="0" smtClean="0"/>
              <a:t>Myths and Opportunities 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819400"/>
            <a:ext cx="7772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Jean-Yves Le </a:t>
            </a:r>
            <a:r>
              <a:rPr lang="en-US" dirty="0" err="1" smtClean="0"/>
              <a:t>Boudec</a:t>
            </a:r>
            <a:endParaRPr lang="en-US" dirty="0" smtClean="0"/>
          </a:p>
          <a:p>
            <a:pPr algn="r" eaLnBrk="1" hangingPunct="1"/>
            <a:r>
              <a:rPr lang="en-US" dirty="0" smtClean="0"/>
              <a:t>EPFL</a:t>
            </a:r>
          </a:p>
          <a:p>
            <a:pPr algn="r" eaLnBrk="1" hangingPunct="1"/>
            <a:r>
              <a:rPr lang="en-US" dirty="0" smtClean="0"/>
              <a:t>May 31</a:t>
            </a:r>
            <a:r>
              <a:rPr lang="en-US" baseline="30000" dirty="0" smtClean="0"/>
              <a:t>st</a:t>
            </a:r>
            <a:r>
              <a:rPr lang="en-US" dirty="0" smtClean="0"/>
              <a:t> – June 1, 2010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" name="Picture 4" descr="epfl_log_rvb-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267200"/>
            <a:ext cx="1421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Experimental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278812" cy="43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219200"/>
          </a:xfrm>
        </p:spPr>
        <p:txBody>
          <a:bodyPr/>
          <a:lstStyle/>
          <a:p>
            <a:r>
              <a:rPr lang="fr-CH" dirty="0" smtClean="0"/>
              <a:t>Optimal Allocation of </a:t>
            </a:r>
            <a:r>
              <a:rPr lang="fr-CH" dirty="0" err="1" smtClean="0"/>
              <a:t>Users</a:t>
            </a:r>
            <a:r>
              <a:rPr lang="fr-CH" dirty="0" smtClean="0"/>
              <a:t> to </a:t>
            </a:r>
            <a:r>
              <a:rPr lang="fr-CH" dirty="0" err="1" smtClean="0"/>
              <a:t>Cell</a:t>
            </a:r>
            <a:r>
              <a:rPr lang="fr-CH" dirty="0" smtClean="0"/>
              <a:t> by </a:t>
            </a:r>
            <a:r>
              <a:rPr lang="fr-CH" dirty="0" err="1" smtClean="0"/>
              <a:t>Binary</a:t>
            </a:r>
            <a:r>
              <a:rPr lang="fr-CH" dirty="0" smtClean="0"/>
              <a:t> </a:t>
            </a:r>
            <a:r>
              <a:rPr lang="fr-CH" dirty="0" err="1" smtClean="0"/>
              <a:t>Integer</a:t>
            </a:r>
            <a:r>
              <a:rPr lang="fr-CH" dirty="0" smtClean="0"/>
              <a:t> </a:t>
            </a:r>
            <a:r>
              <a:rPr lang="fr-CH" dirty="0" err="1" smtClean="0"/>
              <a:t>Programming</a:t>
            </a:r>
            <a:r>
              <a:rPr lang="fr-CH" dirty="0" smtClean="0"/>
              <a:t> </a:t>
            </a:r>
            <a:r>
              <a:rPr lang="fr-CH" dirty="0" err="1" smtClean="0"/>
              <a:t>Heuristic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2011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Traffic</a:t>
            </a:r>
            <a:r>
              <a:rPr lang="fr-CH" dirty="0" smtClean="0"/>
              <a:t> Model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023938"/>
            <a:ext cx="84105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of </a:t>
            </a:r>
            <a:r>
              <a:rPr lang="fr-CH" dirty="0" err="1" smtClean="0"/>
              <a:t>Result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114425"/>
            <a:ext cx="9067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Impact on Network Performance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209675"/>
            <a:ext cx="89820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Savings</a:t>
            </a:r>
            <a:r>
              <a:rPr lang="fr-CH" dirty="0" smtClean="0"/>
              <a:t> up to 40%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914400"/>
            <a:ext cx="8924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Steps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err="1" smtClean="0"/>
              <a:t>Dynamical</a:t>
            </a:r>
            <a:r>
              <a:rPr lang="fr-CH" dirty="0" smtClean="0"/>
              <a:t> Allocation of </a:t>
            </a:r>
            <a:r>
              <a:rPr lang="fr-CH" dirty="0" err="1" smtClean="0"/>
              <a:t>Resources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388" y="1295401"/>
            <a:ext cx="8856662" cy="5446712"/>
          </a:xfrm>
        </p:spPr>
        <p:txBody>
          <a:bodyPr/>
          <a:lstStyle/>
          <a:p>
            <a:r>
              <a:rPr lang="fr-CH" dirty="0" smtClean="0"/>
              <a:t>Planning / design</a:t>
            </a:r>
          </a:p>
          <a:p>
            <a:pPr lvl="1"/>
            <a:r>
              <a:rPr lang="fr-CH" dirty="0" smtClean="0"/>
              <a:t>Exploit </a:t>
            </a:r>
            <a:r>
              <a:rPr lang="fr-CH" dirty="0" err="1" smtClean="0"/>
              <a:t>heterogeneous</a:t>
            </a:r>
            <a:r>
              <a:rPr lang="fr-CH" dirty="0" smtClean="0"/>
              <a:t> power performance </a:t>
            </a:r>
            <a:r>
              <a:rPr lang="fr-CH" dirty="0" err="1" smtClean="0"/>
              <a:t>tradeoffs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micro-sites</a:t>
            </a:r>
            <a:r>
              <a:rPr lang="fr-CH" dirty="0" smtClean="0"/>
              <a:t>, </a:t>
            </a:r>
            <a:r>
              <a:rPr lang="fr-CH" dirty="0" err="1" smtClean="0"/>
              <a:t>optical</a:t>
            </a:r>
            <a:r>
              <a:rPr lang="fr-CH" dirty="0" smtClean="0"/>
              <a:t> </a:t>
            </a:r>
            <a:r>
              <a:rPr lang="fr-CH" dirty="0" err="1" smtClean="0"/>
              <a:t>fiber</a:t>
            </a:r>
            <a:r>
              <a:rPr lang="fr-CH" dirty="0" smtClean="0"/>
              <a:t> vs </a:t>
            </a:r>
            <a:r>
              <a:rPr lang="fr-CH" dirty="0" err="1" smtClean="0"/>
              <a:t>embedded</a:t>
            </a:r>
            <a:r>
              <a:rPr lang="fr-CH" dirty="0" smtClean="0"/>
              <a:t> </a:t>
            </a:r>
            <a:r>
              <a:rPr lang="fr-CH" dirty="0" err="1" smtClean="0"/>
              <a:t>electronics</a:t>
            </a:r>
            <a:r>
              <a:rPr lang="fr-CH" dirty="0" smtClean="0"/>
              <a:t>)</a:t>
            </a:r>
          </a:p>
          <a:p>
            <a:r>
              <a:rPr lang="fr-CH" dirty="0" smtClean="0"/>
              <a:t>Online </a:t>
            </a:r>
            <a:r>
              <a:rPr lang="fr-CH" dirty="0" err="1" smtClean="0"/>
              <a:t>operation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321314"/>
            <a:ext cx="190500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Traffic</a:t>
            </a:r>
            <a:r>
              <a:rPr lang="fr-CH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measurement</a:t>
            </a:r>
            <a:endParaRPr lang="fr-CH" sz="20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321314"/>
            <a:ext cx="190500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Short </a:t>
            </a:r>
            <a:r>
              <a:rPr lang="fr-CH" sz="20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term</a:t>
            </a:r>
            <a:r>
              <a:rPr lang="fr-CH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forecast</a:t>
            </a:r>
            <a:endParaRPr lang="fr-CH" sz="20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321314"/>
            <a:ext cx="190500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Online </a:t>
            </a:r>
            <a:r>
              <a:rPr lang="fr-CH" sz="20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Optimization</a:t>
            </a:r>
            <a:endParaRPr lang="fr-CH" sz="20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 bwMode="auto">
          <a:xfrm>
            <a:off x="2971800" y="4675257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 bwMode="auto">
          <a:xfrm>
            <a:off x="5257800" y="4675257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lbow Connector 15"/>
          <p:cNvCxnSpPr>
            <a:stCxn id="9" idx="0"/>
            <a:endCxn id="8" idx="0"/>
          </p:cNvCxnSpPr>
          <p:nvPr/>
        </p:nvCxnSpPr>
        <p:spPr bwMode="auto">
          <a:xfrm rot="16200000" flipV="1">
            <a:off x="5448300" y="3178314"/>
            <a:ext cx="1588" cy="2286000"/>
          </a:xfrm>
          <a:prstGeom prst="bentConnector3">
            <a:avLst>
              <a:gd name="adj1" fmla="val 36990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Online </a:t>
            </a:r>
            <a:r>
              <a:rPr lang="fr-CH" dirty="0" err="1" smtClean="0"/>
              <a:t>Optimization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Most </a:t>
            </a:r>
            <a:r>
              <a:rPr lang="fr-CH" dirty="0" err="1" smtClean="0"/>
              <a:t>practical</a:t>
            </a:r>
            <a:r>
              <a:rPr lang="fr-CH" dirty="0" smtClean="0"/>
              <a:t> cases </a:t>
            </a:r>
            <a:r>
              <a:rPr lang="fr-CH" dirty="0" err="1" smtClean="0"/>
              <a:t>produce</a:t>
            </a:r>
            <a:r>
              <a:rPr lang="fr-CH" dirty="0" smtClean="0"/>
              <a:t> NP hard </a:t>
            </a:r>
            <a:r>
              <a:rPr lang="fr-CH" dirty="0" err="1" smtClean="0"/>
              <a:t>problems</a:t>
            </a:r>
            <a:endParaRPr lang="fr-CH" dirty="0" smtClean="0"/>
          </a:p>
          <a:p>
            <a:r>
              <a:rPr lang="fr-CH" dirty="0" smtClean="0"/>
              <a:t>A </a:t>
            </a:r>
            <a:r>
              <a:rPr lang="fr-CH" dirty="0" err="1" smtClean="0"/>
              <a:t>natural</a:t>
            </a:r>
            <a:r>
              <a:rPr lang="fr-CH" dirty="0" smtClean="0"/>
              <a:t> alternative </a:t>
            </a:r>
            <a:r>
              <a:rPr lang="fr-CH" dirty="0" err="1" smtClean="0"/>
              <a:t>is</a:t>
            </a:r>
            <a:r>
              <a:rPr lang="fr-CH" dirty="0" smtClean="0"/>
              <a:t> Markov </a:t>
            </a:r>
            <a:r>
              <a:rPr lang="fr-CH" dirty="0" err="1" smtClean="0"/>
              <a:t>Decision</a:t>
            </a:r>
            <a:r>
              <a:rPr lang="fr-CH" dirty="0" smtClean="0"/>
              <a:t> </a:t>
            </a:r>
            <a:r>
              <a:rPr lang="fr-CH" dirty="0" err="1" smtClean="0"/>
              <a:t>Processes</a:t>
            </a:r>
            <a:endParaRPr lang="fr-CH" dirty="0" smtClean="0"/>
          </a:p>
          <a:p>
            <a:pPr lvl="1"/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r>
              <a:rPr lang="fr-CH" dirty="0" smtClean="0"/>
              <a:t> issues</a:t>
            </a:r>
          </a:p>
          <a:p>
            <a:r>
              <a:rPr lang="fr-CH" dirty="0" err="1" smtClean="0"/>
              <a:t>Mean</a:t>
            </a:r>
            <a:r>
              <a:rPr lang="fr-CH" dirty="0" smtClean="0"/>
              <a:t> Field Approximation of </a:t>
            </a:r>
            <a:r>
              <a:rPr lang="fr-CH" dirty="0" err="1" smtClean="0"/>
              <a:t>MDPs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promising</a:t>
            </a:r>
            <a:r>
              <a:rPr lang="fr-CH" dirty="0" smtClean="0"/>
              <a:t> direction</a:t>
            </a:r>
          </a:p>
          <a:p>
            <a:pPr lvl="1"/>
            <a:r>
              <a:rPr lang="fr-CH" dirty="0" err="1" smtClean="0"/>
              <a:t>Transforms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in </a:t>
            </a:r>
            <a:r>
              <a:rPr lang="fr-CH" dirty="0" err="1" smtClean="0"/>
              <a:t>continuous</a:t>
            </a:r>
            <a:r>
              <a:rPr lang="fr-CH" dirty="0" smtClean="0"/>
              <a:t> one</a:t>
            </a:r>
          </a:p>
          <a:p>
            <a:pPr lvl="1"/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policies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computed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60698"/>
            <a:ext cx="7467600" cy="17673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019800" y="5562600"/>
            <a:ext cx="28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INRIA RR 7239; April 2010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Take</a:t>
            </a:r>
            <a:r>
              <a:rPr lang="fr-CH" dirty="0" smtClean="0"/>
              <a:t> Home Message</a:t>
            </a:r>
            <a:endParaRPr lang="fr-CH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600" y="1052513"/>
            <a:ext cx="5029200" cy="5689600"/>
          </a:xfrm>
        </p:spPr>
        <p:txBody>
          <a:bodyPr/>
          <a:lstStyle/>
          <a:p>
            <a:pPr algn="r"/>
            <a:r>
              <a:rPr lang="fr-CH" dirty="0" err="1" smtClean="0"/>
              <a:t>Greening</a:t>
            </a:r>
            <a:r>
              <a:rPr lang="fr-CH" dirty="0" smtClean="0"/>
              <a:t> mobile networks </a:t>
            </a:r>
            <a:r>
              <a:rPr lang="fr-CH" dirty="0" err="1" smtClean="0"/>
              <a:t>saves</a:t>
            </a:r>
            <a:r>
              <a:rPr lang="fr-CH" dirty="0" smtClean="0"/>
              <a:t> </a:t>
            </a:r>
            <a:r>
              <a:rPr lang="fr-CH" dirty="0" err="1" smtClean="0"/>
              <a:t>significant</a:t>
            </a:r>
            <a:r>
              <a:rPr lang="fr-CH" dirty="0" smtClean="0"/>
              <a:t> </a:t>
            </a:r>
            <a:r>
              <a:rPr lang="fr-CH" dirty="0" err="1" smtClean="0"/>
              <a:t>amounts</a:t>
            </a:r>
            <a:r>
              <a:rPr lang="fr-CH" dirty="0" smtClean="0"/>
              <a:t> of </a:t>
            </a:r>
            <a:r>
              <a:rPr lang="fr-CH" dirty="0" err="1" smtClean="0"/>
              <a:t>energy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 algn="r"/>
            <a:r>
              <a:rPr lang="fr-CH" dirty="0" smtClean="0"/>
              <a:t>Is possible by smart design and allocation of </a:t>
            </a:r>
            <a:r>
              <a:rPr lang="fr-CH" dirty="0" err="1" smtClean="0"/>
              <a:t>resources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4800600" cy="4495800"/>
          </a:xfrm>
        </p:spPr>
        <p:txBody>
          <a:bodyPr/>
          <a:lstStyle/>
          <a:p>
            <a:pPr algn="r"/>
            <a:r>
              <a:rPr lang="fr-CH" sz="2800" dirty="0" err="1" smtClean="0"/>
              <a:t>Greening</a:t>
            </a:r>
            <a:r>
              <a:rPr lang="fr-CH" sz="2800" dirty="0" smtClean="0"/>
              <a:t> Cellular Networks</a:t>
            </a:r>
          </a:p>
          <a:p>
            <a:pPr marL="381000" indent="-381000" algn="r" eaLnBrk="1" hangingPunct="1">
              <a:buSzPct val="200000"/>
              <a:buBlip>
                <a:blip r:embed="rId2"/>
              </a:buBlip>
            </a:pPr>
            <a:r>
              <a:rPr lang="fr-CH" sz="2800" dirty="0" err="1" smtClean="0"/>
              <a:t>Dream</a:t>
            </a:r>
            <a:r>
              <a:rPr lang="fr-CH" sz="2800" dirty="0" smtClean="0"/>
              <a:t> and Reality</a:t>
            </a:r>
          </a:p>
          <a:p>
            <a:pPr algn="r"/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next</a:t>
            </a:r>
            <a:endParaRPr lang="fr-CH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4800600" cy="4495800"/>
          </a:xfrm>
        </p:spPr>
        <p:txBody>
          <a:bodyPr/>
          <a:lstStyle/>
          <a:p>
            <a:pPr algn="r"/>
            <a:r>
              <a:rPr lang="fr-CH" sz="2800" dirty="0" err="1" smtClean="0"/>
              <a:t>Greening</a:t>
            </a:r>
            <a:r>
              <a:rPr lang="fr-CH" sz="2800" dirty="0" smtClean="0"/>
              <a:t> Cellular Networks</a:t>
            </a:r>
          </a:p>
          <a:p>
            <a:pPr algn="r"/>
            <a:r>
              <a:rPr lang="fr-CH" sz="2800" dirty="0" err="1" smtClean="0"/>
              <a:t>Dream</a:t>
            </a:r>
            <a:r>
              <a:rPr lang="fr-CH" sz="2800" dirty="0" smtClean="0"/>
              <a:t> and Reality</a:t>
            </a:r>
          </a:p>
          <a:p>
            <a:pPr algn="r"/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next</a:t>
            </a:r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 </a:t>
            </a:r>
            <a:r>
              <a:rPr lang="fr-CH" dirty="0" err="1" smtClean="0"/>
              <a:t>Had</a:t>
            </a:r>
            <a:r>
              <a:rPr lang="fr-CH" dirty="0" smtClean="0"/>
              <a:t> A </a:t>
            </a:r>
            <a:r>
              <a:rPr lang="fr-CH" dirty="0" err="1" smtClean="0"/>
              <a:t>Dream</a:t>
            </a:r>
            <a:r>
              <a:rPr lang="fr-CH" dirty="0" smtClean="0"/>
              <a:t> …</a:t>
            </a:r>
            <a:endParaRPr lang="fr-CH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199" y="1052513"/>
            <a:ext cx="4387851" cy="5689600"/>
          </a:xfrm>
        </p:spPr>
        <p:txBody>
          <a:bodyPr/>
          <a:lstStyle/>
          <a:p>
            <a:r>
              <a:rPr lang="fr-CH" dirty="0" smtClean="0"/>
              <a:t>2000 W society  =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expenditure</a:t>
            </a:r>
            <a:r>
              <a:rPr lang="fr-CH" dirty="0" smtClean="0"/>
              <a:t> per capita as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in 1960 in Western Europe 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smtClean="0"/>
              <a:t>(in CH; = 63.1 GJ per </a:t>
            </a:r>
            <a:r>
              <a:rPr lang="fr-CH" sz="2000" dirty="0" err="1" smtClean="0"/>
              <a:t>year</a:t>
            </a:r>
            <a:r>
              <a:rPr lang="fr-CH" sz="2000" dirty="0" smtClean="0"/>
              <a:t> per capita)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Today</a:t>
            </a:r>
            <a:r>
              <a:rPr lang="fr-CH" dirty="0" smtClean="0"/>
              <a:t>: 5000 – 6000 W </a:t>
            </a:r>
          </a:p>
          <a:p>
            <a:endParaRPr lang="fr-CH" dirty="0" smtClean="0"/>
          </a:p>
          <a:p>
            <a:r>
              <a:rPr lang="fr-CH" dirty="0" err="1" smtClean="0"/>
              <a:t>Realistic</a:t>
            </a:r>
            <a:r>
              <a:rPr lang="fr-CH" dirty="0" smtClean="0"/>
              <a:t> Goal for 2050: </a:t>
            </a:r>
            <a:br>
              <a:rPr lang="fr-CH" dirty="0" smtClean="0"/>
            </a:br>
            <a:r>
              <a:rPr lang="fr-CH" dirty="0" smtClean="0"/>
              <a:t>3500 W</a:t>
            </a:r>
            <a:br>
              <a:rPr lang="fr-CH" dirty="0" smtClean="0"/>
            </a:br>
            <a:r>
              <a:rPr lang="fr-CH" sz="2000" dirty="0" smtClean="0"/>
              <a:t>[</a:t>
            </a:r>
            <a:r>
              <a:rPr lang="fr-CH" sz="2000" i="1" dirty="0" smtClean="0"/>
              <a:t>The 2000 Watt Society –Standard or </a:t>
            </a:r>
            <a:r>
              <a:rPr lang="fr-CH" sz="2000" i="1" dirty="0" err="1" smtClean="0"/>
              <a:t>Guidepost</a:t>
            </a:r>
            <a:r>
              <a:rPr lang="fr-CH" sz="2000" i="1" dirty="0" smtClean="0"/>
              <a:t>? </a:t>
            </a:r>
            <a:r>
              <a:rPr lang="fr-CH" sz="2000" dirty="0" err="1" smtClean="0"/>
              <a:t>Energiespiegel</a:t>
            </a:r>
            <a:r>
              <a:rPr lang="fr-CH" sz="2000" dirty="0" smtClean="0"/>
              <a:t> Nr 18, April 2007, PSI, </a:t>
            </a:r>
            <a:r>
              <a:rPr lang="fr-CH" sz="2000" dirty="0" err="1" smtClean="0"/>
              <a:t>Switzerland</a:t>
            </a:r>
            <a:r>
              <a:rPr lang="fr-CH" sz="2000" dirty="0" smtClean="0"/>
              <a:t>]</a:t>
            </a: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3733" name="Picture 5" descr="C:\Users\leboudec\Desktop\e1ddc6f049.jpg"/>
          <p:cNvPicPr>
            <a:picLocks noChangeAspect="1" noChangeArrowheads="1"/>
          </p:cNvPicPr>
          <p:nvPr/>
        </p:nvPicPr>
        <p:blipFill>
          <a:blip r:embed="rId2" cstate="print"/>
          <a:srcRect r="51209"/>
          <a:stretch>
            <a:fillRect/>
          </a:stretch>
        </p:blipFill>
        <p:spPr bwMode="auto">
          <a:xfrm>
            <a:off x="609600" y="762000"/>
            <a:ext cx="2819400" cy="2578100"/>
          </a:xfrm>
          <a:prstGeom prst="rect">
            <a:avLst/>
          </a:prstGeom>
          <a:noFill/>
        </p:spPr>
      </p:pic>
      <p:pic>
        <p:nvPicPr>
          <p:cNvPr id="73734" name="Picture 6" descr="C:\Users\leboudec\Desktop\large_7860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FBBE5"/>
              </a:clrFrom>
              <a:clrTo>
                <a:srgbClr val="AFBBE5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3795565"/>
            <a:ext cx="4648200" cy="306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Mobile Networks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contribute</a:t>
            </a:r>
            <a:r>
              <a:rPr lang="fr-CH" dirty="0" smtClean="0"/>
              <a:t>, </a:t>
            </a:r>
            <a:r>
              <a:rPr lang="fr-CH" dirty="0" err="1" smtClean="0"/>
              <a:t>too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944" y="502920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[Fabio </a:t>
            </a:r>
            <a:r>
              <a:rPr lang="fr-CH" dirty="0" err="1" smtClean="0"/>
              <a:t>Neri</a:t>
            </a:r>
            <a:r>
              <a:rPr lang="fr-CH" dirty="0" smtClean="0"/>
              <a:t> et al., </a:t>
            </a:r>
            <a:r>
              <a:rPr lang="fr-CH" dirty="0" err="1" smtClean="0"/>
              <a:t>working</a:t>
            </a:r>
            <a:r>
              <a:rPr lang="fr-CH" dirty="0" smtClean="0"/>
              <a:t> document, May 2010]</a:t>
            </a:r>
            <a:endParaRPr lang="fr-CH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09518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952750" cy="4295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791200" y="46482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[</a:t>
            </a:r>
            <a:r>
              <a:rPr lang="en-US" i="1" dirty="0" smtClean="0"/>
              <a:t>Key Challenges for Green Networking</a:t>
            </a:r>
          </a:p>
          <a:p>
            <a:pPr algn="r"/>
            <a:r>
              <a:rPr lang="en-US" dirty="0" smtClean="0"/>
              <a:t>by Ulrich Barth, Patty Wong, Didier Bourse</a:t>
            </a:r>
          </a:p>
          <a:p>
            <a:pPr algn="r"/>
            <a:r>
              <a:rPr lang="en-US" dirty="0" smtClean="0"/>
              <a:t>ERCIM News, </a:t>
            </a:r>
            <a:r>
              <a:rPr lang="en-US" dirty="0" err="1" smtClean="0"/>
              <a:t>Vol</a:t>
            </a:r>
            <a:r>
              <a:rPr lang="en-US" dirty="0" smtClean="0"/>
              <a:t> 79, Oct 2009]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smtClean="0"/>
              <a:t>Intelligent Management of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and Production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i="1" dirty="0" err="1" smtClean="0"/>
              <a:t>Managing</a:t>
            </a:r>
            <a:r>
              <a:rPr lang="fr-CH" i="1" dirty="0" smtClean="0"/>
              <a:t> End-User </a:t>
            </a:r>
            <a:r>
              <a:rPr lang="fr-CH" i="1" dirty="0" err="1" smtClean="0"/>
              <a:t>Preferences</a:t>
            </a:r>
            <a:r>
              <a:rPr lang="fr-CH" i="1" dirty="0" smtClean="0"/>
              <a:t> in the Smart </a:t>
            </a:r>
            <a:r>
              <a:rPr lang="fr-CH" i="1" dirty="0" err="1" smtClean="0"/>
              <a:t>Grid</a:t>
            </a:r>
            <a:r>
              <a:rPr lang="fr-CH" i="1" dirty="0" smtClean="0"/>
              <a:t>, </a:t>
            </a:r>
            <a:r>
              <a:rPr lang="fr-CH" dirty="0" smtClean="0"/>
              <a:t>C. Wang and M. d. </a:t>
            </a:r>
            <a:r>
              <a:rPr lang="fr-CH" dirty="0" err="1" smtClean="0"/>
              <a:t>Groot</a:t>
            </a:r>
            <a:r>
              <a:rPr lang="fr-CH" dirty="0" smtClean="0"/>
              <a:t>, E-</a:t>
            </a:r>
            <a:r>
              <a:rPr lang="fr-CH" dirty="0" err="1" smtClean="0"/>
              <a:t>energy</a:t>
            </a:r>
            <a:r>
              <a:rPr lang="fr-CH" dirty="0" smtClean="0"/>
              <a:t> 2010, Passau, Germany, 2010</a:t>
            </a:r>
            <a:endParaRPr lang="fr-CH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38800" y="4572000"/>
            <a:ext cx="3505200" cy="1346200"/>
          </a:xfrm>
        </p:spPr>
        <p:txBody>
          <a:bodyPr/>
          <a:lstStyle/>
          <a:p>
            <a:r>
              <a:rPr lang="fr-CH" dirty="0" smtClean="0"/>
              <a:t>www.voltalis.com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82917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76600"/>
            <a:ext cx="3057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One Day in the Life of Robert </a:t>
            </a:r>
            <a:r>
              <a:rPr lang="fr-CH" dirty="0" err="1" smtClean="0"/>
              <a:t>Longirod</a:t>
            </a:r>
            <a:endParaRPr lang="fr-CH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181600" cy="4532313"/>
          </a:xfrm>
        </p:spPr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are in  May 2050, in the 3500W society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Robert </a:t>
            </a:r>
            <a:r>
              <a:rPr lang="fr-CH" dirty="0" err="1" smtClean="0"/>
              <a:t>Longirod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telecom</a:t>
            </a:r>
            <a:r>
              <a:rPr lang="fr-CH" dirty="0" smtClean="0"/>
              <a:t> </a:t>
            </a:r>
            <a:r>
              <a:rPr lang="fr-CH" dirty="0" err="1" smtClean="0"/>
              <a:t>engineer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swiss</a:t>
            </a:r>
            <a:r>
              <a:rPr lang="fr-CH" dirty="0" smtClean="0"/>
              <a:t> </a:t>
            </a:r>
            <a:r>
              <a:rPr lang="fr-CH" dirty="0" err="1" smtClean="0"/>
              <a:t>branch</a:t>
            </a:r>
            <a:r>
              <a:rPr lang="fr-CH" dirty="0" smtClean="0"/>
              <a:t> of </a:t>
            </a:r>
            <a:r>
              <a:rPr lang="fr-CH" dirty="0" err="1" smtClean="0"/>
              <a:t>Huawei</a:t>
            </a:r>
            <a:r>
              <a:rPr lang="fr-CH" dirty="0" smtClean="0"/>
              <a:t> Technologies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 descr="\\Icsil1-files\lca\Users\leboudec\syncd\2008+\misc\images pour presentations\ScouacPrésente16-06-0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438400"/>
            <a:ext cx="15906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4648200"/>
          </a:xfrm>
        </p:spPr>
        <p:txBody>
          <a:bodyPr/>
          <a:lstStyle/>
          <a:p>
            <a:r>
              <a:rPr lang="fr-CH" dirty="0" smtClean="0"/>
              <a:t>Robert </a:t>
            </a:r>
            <a:r>
              <a:rPr lang="fr-CH" dirty="0" err="1" smtClean="0"/>
              <a:t>wakes</a:t>
            </a:r>
            <a:r>
              <a:rPr lang="fr-CH" dirty="0" smtClean="0"/>
              <a:t> up </a:t>
            </a:r>
            <a:r>
              <a:rPr lang="fr-CH" dirty="0" err="1" smtClean="0"/>
              <a:t>at</a:t>
            </a:r>
            <a:r>
              <a:rPr lang="fr-CH" dirty="0" smtClean="0"/>
              <a:t> 6:45</a:t>
            </a:r>
          </a:p>
          <a:p>
            <a:r>
              <a:rPr lang="fr-CH" dirty="0" err="1" smtClean="0"/>
              <a:t>Walks</a:t>
            </a:r>
            <a:r>
              <a:rPr lang="fr-CH" dirty="0" smtClean="0"/>
              <a:t> to the </a:t>
            </a:r>
            <a:r>
              <a:rPr lang="fr-CH" dirty="0" err="1" smtClean="0"/>
              <a:t>bathroom</a:t>
            </a:r>
            <a:r>
              <a:rPr lang="fr-CH" dirty="0" smtClean="0"/>
              <a:t> to </a:t>
            </a:r>
            <a:r>
              <a:rPr lang="fr-CH" dirty="0" err="1" smtClean="0"/>
              <a:t>take</a:t>
            </a:r>
            <a:r>
              <a:rPr lang="fr-CH" dirty="0" smtClean="0"/>
              <a:t> a </a:t>
            </a:r>
            <a:r>
              <a:rPr lang="fr-CH" dirty="0" err="1" smtClean="0"/>
              <a:t>shower</a:t>
            </a:r>
            <a:endParaRPr lang="fr-CH" dirty="0" smtClean="0"/>
          </a:p>
          <a:p>
            <a:r>
              <a:rPr lang="fr-CH" dirty="0" smtClean="0"/>
              <a:t>No hot water !</a:t>
            </a:r>
          </a:p>
          <a:p>
            <a:endParaRPr lang="fr-CH" dirty="0" smtClean="0"/>
          </a:p>
          <a:p>
            <a:r>
              <a:rPr lang="fr-CH" dirty="0" smtClean="0"/>
              <a:t>Home automation </a:t>
            </a:r>
            <a:r>
              <a:rPr lang="fr-CH" dirty="0" err="1" smtClean="0"/>
              <a:t>controller</a:t>
            </a:r>
            <a:r>
              <a:rPr lang="fr-CH" dirty="0" smtClean="0"/>
              <a:t> </a:t>
            </a:r>
            <a:r>
              <a:rPr lang="fr-CH" dirty="0" err="1" smtClean="0"/>
              <a:t>hung</a:t>
            </a:r>
            <a:r>
              <a:rPr lang="fr-CH" dirty="0" smtClean="0"/>
              <a:t> </a:t>
            </a:r>
            <a:r>
              <a:rPr lang="fr-CH" dirty="0" err="1" smtClean="0"/>
              <a:t>yesterday</a:t>
            </a:r>
            <a:r>
              <a:rPr lang="fr-CH" dirty="0" smtClean="0"/>
              <a:t> night. Hot water </a:t>
            </a:r>
            <a:r>
              <a:rPr lang="fr-CH" dirty="0" err="1" smtClean="0"/>
              <a:t>was</a:t>
            </a:r>
            <a:r>
              <a:rPr lang="fr-CH" dirty="0" smtClean="0"/>
              <a:t> not </a:t>
            </a:r>
            <a:r>
              <a:rPr lang="fr-CH" dirty="0" err="1" smtClean="0"/>
              <a:t>replenished</a:t>
            </a:r>
            <a:r>
              <a:rPr lang="fr-CH" dirty="0" smtClean="0"/>
              <a:t> </a:t>
            </a:r>
            <a:r>
              <a:rPr lang="fr-CH" dirty="0" err="1" smtClean="0"/>
              <a:t>overnight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304800"/>
            <a:ext cx="8500760" cy="3970318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dirty="0" smtClean="0"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dirty="0" smtClean="0">
                <a:latin typeface="Lucida Console" pitchFamily="49" charset="0"/>
              </a:rPr>
              <a:t>    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effectLst/>
                <a:latin typeface="Lucida Console" pitchFamily="49" charset="0"/>
              </a:rPr>
              <a:t>A fatal exception </a:t>
            </a:r>
            <a:r>
              <a:rPr lang="fr-CH" sz="1400" b="1" dirty="0" smtClean="0">
                <a:latin typeface="Lucida Console" pitchFamily="49" charset="0"/>
              </a:rPr>
              <a:t>8E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effectLst/>
                <a:latin typeface="Lucida Console" pitchFamily="49" charset="0"/>
              </a:rPr>
              <a:t> has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effectLst/>
                <a:latin typeface="Lucida Console" pitchFamily="49" charset="0"/>
              </a:rPr>
              <a:t>occurred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effectLst/>
                <a:latin typeface="Lucida Console" pitchFamily="49" charset="0"/>
              </a:rPr>
              <a:t>at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0028:C881E33670F in UXD DXC 32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   883FA2332EBD. The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effectLst/>
                <a:latin typeface="Lucida Console" pitchFamily="49" charset="0"/>
              </a:rPr>
              <a:t>current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application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effectLst/>
                <a:latin typeface="Lucida Console" pitchFamily="49" charset="0"/>
              </a:rPr>
              <a:t>will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effectLst/>
                <a:latin typeface="Lucida Console" pitchFamily="49" charset="0"/>
              </a:rPr>
              <a:t>be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effectLst/>
                <a:latin typeface="Lucida Console" pitchFamily="49" charset="0"/>
              </a:rPr>
              <a:t>terminated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>. </a:t>
            </a:r>
            <a:b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</a:br>
            <a: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  <a:t/>
            </a:r>
            <a:br>
              <a:rPr kumimoji="0" lang="fr-CH" sz="1400" b="1" i="0" u="none" strike="noStrike" cap="none" normalizeH="0" dirty="0" smtClean="0">
                <a:ln>
                  <a:noFill/>
                </a:ln>
                <a:effectLst/>
                <a:latin typeface="Lucida Console" pitchFamily="49" charset="0"/>
              </a:rPr>
            </a:b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baseline="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baseline="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400" b="1" baseline="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4800" y="457200"/>
            <a:ext cx="8458200" cy="4419600"/>
          </a:xfrm>
        </p:spPr>
        <p:txBody>
          <a:bodyPr/>
          <a:lstStyle/>
          <a:p>
            <a:r>
              <a:rPr lang="fr-CH" dirty="0" smtClean="0"/>
              <a:t>	Robert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philosoph</a:t>
            </a:r>
            <a:r>
              <a:rPr lang="fr-CH" dirty="0" smtClean="0"/>
              <a:t> and </a:t>
            </a:r>
            <a:r>
              <a:rPr lang="fr-CH" dirty="0" err="1" smtClean="0"/>
              <a:t>takes</a:t>
            </a:r>
            <a:r>
              <a:rPr lang="fr-CH" dirty="0" smtClean="0"/>
              <a:t> a cold </a:t>
            </a:r>
            <a:r>
              <a:rPr lang="fr-CH" dirty="0" err="1" smtClean="0"/>
              <a:t>shower</a:t>
            </a:r>
            <a:r>
              <a:rPr lang="fr-CH" dirty="0" smtClean="0"/>
              <a:t>. </a:t>
            </a:r>
          </a:p>
          <a:p>
            <a:endParaRPr lang="fr-CH" dirty="0" smtClean="0"/>
          </a:p>
          <a:p>
            <a:r>
              <a:rPr lang="fr-CH" dirty="0" smtClean="0"/>
              <a:t>	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time for a good, hot, </a:t>
            </a:r>
            <a:r>
              <a:rPr lang="fr-CH" dirty="0" err="1" smtClean="0"/>
              <a:t>espresso</a:t>
            </a:r>
            <a:r>
              <a:rPr lang="fr-CH" dirty="0" smtClean="0"/>
              <a:t>. Robert imagines the </a:t>
            </a:r>
            <a:r>
              <a:rPr lang="fr-CH" dirty="0" err="1" smtClean="0"/>
              <a:t>smell</a:t>
            </a:r>
            <a:r>
              <a:rPr lang="fr-CH" dirty="0" smtClean="0"/>
              <a:t> of the first coffee of the </a:t>
            </a:r>
            <a:r>
              <a:rPr lang="fr-CH" dirty="0" err="1" smtClean="0"/>
              <a:t>day</a:t>
            </a:r>
            <a:r>
              <a:rPr lang="fr-CH" dirty="0" smtClean="0"/>
              <a:t> and </a:t>
            </a:r>
            <a:r>
              <a:rPr lang="fr-CH" dirty="0" err="1" smtClean="0"/>
              <a:t>smiles</a:t>
            </a:r>
            <a:r>
              <a:rPr lang="fr-CH" dirty="0" smtClean="0"/>
              <a:t> …</a:t>
            </a:r>
          </a:p>
          <a:p>
            <a:endParaRPr lang="fr-CH" dirty="0" smtClean="0"/>
          </a:p>
          <a:p>
            <a:r>
              <a:rPr lang="fr-CH" dirty="0" smtClean="0"/>
              <a:t>	…but no coffee 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Robert </a:t>
            </a:r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programmed</a:t>
            </a:r>
            <a:r>
              <a:rPr lang="fr-CH" dirty="0" smtClean="0"/>
              <a:t> </a:t>
            </a:r>
            <a:r>
              <a:rPr lang="fr-CH" dirty="0" err="1" smtClean="0"/>
              <a:t>his</a:t>
            </a:r>
            <a:r>
              <a:rPr lang="fr-CH" dirty="0" smtClean="0"/>
              <a:t> end user </a:t>
            </a:r>
            <a:r>
              <a:rPr lang="fr-CH" dirty="0" err="1" smtClean="0"/>
              <a:t>preferences</a:t>
            </a:r>
            <a:r>
              <a:rPr lang="fr-CH" dirty="0" smtClean="0"/>
              <a:t> in the smart </a:t>
            </a:r>
            <a:r>
              <a:rPr lang="fr-CH" dirty="0" err="1" smtClean="0"/>
              <a:t>grid</a:t>
            </a:r>
            <a:r>
              <a:rPr lang="fr-CH" dirty="0" smtClean="0"/>
              <a:t> </a:t>
            </a:r>
            <a:r>
              <a:rPr lang="fr-CH" dirty="0" err="1" smtClean="0"/>
              <a:t>yesterday</a:t>
            </a:r>
            <a:r>
              <a:rPr lang="fr-CH" dirty="0" smtClean="0"/>
              <a:t> night and made a </a:t>
            </a:r>
            <a:r>
              <a:rPr lang="fr-CH" dirty="0" err="1" smtClean="0"/>
              <a:t>mistake</a:t>
            </a:r>
            <a:r>
              <a:rPr lang="fr-CH" dirty="0" smtClean="0"/>
              <a:t> !</a:t>
            </a:r>
          </a:p>
          <a:p>
            <a:endParaRPr lang="fr-CH" dirty="0" smtClean="0"/>
          </a:p>
          <a:p>
            <a:r>
              <a:rPr lang="fr-CH" dirty="0" err="1" smtClean="0"/>
              <a:t>Fortunately</a:t>
            </a:r>
            <a:r>
              <a:rPr lang="fr-CH" dirty="0" smtClean="0"/>
              <a:t>, the </a:t>
            </a:r>
            <a:r>
              <a:rPr lang="fr-CH" dirty="0" err="1" smtClean="0"/>
              <a:t>fridge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 and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some</a:t>
            </a:r>
            <a:r>
              <a:rPr lang="fr-CH" dirty="0" smtClean="0"/>
              <a:t> orange </a:t>
            </a:r>
            <a:r>
              <a:rPr lang="fr-CH" dirty="0" err="1" smtClean="0"/>
              <a:t>juice</a:t>
            </a:r>
            <a:r>
              <a:rPr lang="fr-CH" dirty="0" smtClean="0"/>
              <a:t> </a:t>
            </a:r>
            <a:r>
              <a:rPr lang="fr-CH" dirty="0" err="1" smtClean="0"/>
              <a:t>left</a:t>
            </a:r>
            <a:r>
              <a:rPr lang="fr-CH" dirty="0" smtClean="0"/>
              <a:t>.</a:t>
            </a:r>
          </a:p>
          <a:p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Robert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walks</a:t>
            </a:r>
            <a:r>
              <a:rPr lang="fr-CH" dirty="0" smtClean="0"/>
              <a:t> to </a:t>
            </a:r>
            <a:r>
              <a:rPr lang="fr-CH" dirty="0" err="1" smtClean="0"/>
              <a:t>his</a:t>
            </a:r>
            <a:r>
              <a:rPr lang="fr-CH" dirty="0" smtClean="0"/>
              <a:t> </a:t>
            </a:r>
            <a:r>
              <a:rPr lang="fr-CH" dirty="0" err="1" smtClean="0"/>
              <a:t>lounge</a:t>
            </a:r>
            <a:r>
              <a:rPr lang="fr-CH" dirty="0" smtClean="0"/>
              <a:t> and </a:t>
            </a:r>
            <a:r>
              <a:rPr lang="fr-CH" dirty="0" err="1" smtClean="0"/>
              <a:t>prepares</a:t>
            </a:r>
            <a:r>
              <a:rPr lang="fr-CH" dirty="0" smtClean="0"/>
              <a:t> to </a:t>
            </a:r>
            <a:r>
              <a:rPr lang="fr-CH" dirty="0" err="1" smtClean="0"/>
              <a:t>work</a:t>
            </a:r>
            <a:r>
              <a:rPr lang="fr-CH" dirty="0" smtClean="0"/>
              <a:t>. </a:t>
            </a:r>
            <a:r>
              <a:rPr lang="fr-CH" dirty="0" err="1" smtClean="0"/>
              <a:t>Today</a:t>
            </a:r>
            <a:r>
              <a:rPr lang="fr-CH" dirty="0" smtClean="0"/>
              <a:t>, Robert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telecommuting</a:t>
            </a:r>
            <a:r>
              <a:rPr lang="fr-CH" dirty="0" smtClean="0"/>
              <a:t> –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saves</a:t>
            </a:r>
            <a:r>
              <a:rPr lang="fr-CH" dirty="0" smtClean="0"/>
              <a:t> time and </a:t>
            </a:r>
            <a:r>
              <a:rPr lang="fr-CH" dirty="0" err="1" smtClean="0"/>
              <a:t>energy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 err="1" smtClean="0"/>
              <a:t>Strange</a:t>
            </a:r>
            <a:r>
              <a:rPr lang="fr-CH" dirty="0" smtClean="0"/>
              <a:t>, the </a:t>
            </a:r>
            <a:r>
              <a:rPr lang="fr-CH" dirty="0" err="1" smtClean="0"/>
              <a:t>lounge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dark</a:t>
            </a:r>
            <a:r>
              <a:rPr lang="fr-CH" dirty="0" smtClean="0"/>
              <a:t> – </a:t>
            </a:r>
            <a:r>
              <a:rPr lang="fr-CH" dirty="0" err="1" smtClean="0"/>
              <a:t>shutters</a:t>
            </a:r>
            <a:r>
              <a:rPr lang="fr-CH" dirty="0" smtClean="0"/>
              <a:t> are </a:t>
            </a:r>
            <a:r>
              <a:rPr lang="fr-CH" dirty="0" err="1" smtClean="0"/>
              <a:t>blocked</a:t>
            </a:r>
            <a:r>
              <a:rPr lang="fr-CH" dirty="0" smtClean="0"/>
              <a:t> </a:t>
            </a:r>
            <a:r>
              <a:rPr lang="fr-CH" dirty="0" err="1" smtClean="0"/>
              <a:t>closed</a:t>
            </a:r>
            <a:r>
              <a:rPr lang="fr-CH" dirty="0" smtClean="0"/>
              <a:t> … the home automation </a:t>
            </a:r>
            <a:r>
              <a:rPr lang="fr-CH" dirty="0" err="1" smtClean="0"/>
              <a:t>controller</a:t>
            </a:r>
            <a:r>
              <a:rPr lang="fr-CH" dirty="0" smtClean="0"/>
              <a:t>, of course !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Not a </a:t>
            </a:r>
            <a:r>
              <a:rPr lang="fr-CH" dirty="0" err="1" smtClean="0"/>
              <a:t>serious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anyhow</a:t>
            </a:r>
            <a:r>
              <a:rPr lang="fr-CH" dirty="0" smtClean="0"/>
              <a:t>; the </a:t>
            </a:r>
            <a:r>
              <a:rPr lang="fr-CH" dirty="0" err="1" smtClean="0"/>
              <a:t>shutters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opened</a:t>
            </a:r>
            <a:r>
              <a:rPr lang="fr-CH" dirty="0" smtClean="0"/>
              <a:t> </a:t>
            </a:r>
            <a:r>
              <a:rPr lang="fr-CH" dirty="0" err="1" smtClean="0"/>
              <a:t>manually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 smtClean="0"/>
              <a:t>Robert </a:t>
            </a:r>
            <a:r>
              <a:rPr lang="fr-CH" dirty="0" err="1" smtClean="0"/>
              <a:t>sits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his</a:t>
            </a:r>
            <a:r>
              <a:rPr lang="fr-CH" dirty="0" smtClean="0"/>
              <a:t> table and opens </a:t>
            </a:r>
            <a:r>
              <a:rPr lang="fr-CH" dirty="0" err="1" smtClean="0"/>
              <a:t>his</a:t>
            </a:r>
            <a:r>
              <a:rPr lang="fr-CH" dirty="0" smtClean="0"/>
              <a:t> desktop …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cvs files\leboudec-oeuvre\papers\scopes energy\madrid 2010\DessinScouacPourPapa (nul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150"/>
            <a:ext cx="9085720" cy="64198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8458200" cy="487680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femtocell</a:t>
            </a:r>
            <a:r>
              <a:rPr lang="fr-CH" dirty="0" smtClean="0"/>
              <a:t> has </a:t>
            </a:r>
            <a:r>
              <a:rPr lang="fr-CH" dirty="0" err="1" smtClean="0"/>
              <a:t>burnt</a:t>
            </a:r>
            <a:r>
              <a:rPr lang="fr-CH" dirty="0" smtClean="0"/>
              <a:t>, no internet </a:t>
            </a:r>
            <a:r>
              <a:rPr lang="fr-CH" dirty="0" err="1" smtClean="0"/>
              <a:t>access</a:t>
            </a:r>
            <a:r>
              <a:rPr lang="fr-CH" dirty="0" smtClean="0"/>
              <a:t> …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64250" cy="908050"/>
          </a:xfrm>
        </p:spPr>
        <p:txBody>
          <a:bodyPr/>
          <a:lstStyle/>
          <a:p>
            <a:r>
              <a:rPr lang="fr-CH" dirty="0" smtClean="0"/>
              <a:t>Mobile </a:t>
            </a:r>
            <a:r>
              <a:rPr lang="fr-CH" dirty="0" err="1" smtClean="0"/>
              <a:t>Operator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err="1" smtClean="0"/>
              <a:t>Facts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6638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962025"/>
            <a:ext cx="8896350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85531" y="3352800"/>
            <a:ext cx="232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EuropeanWireless2010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Robert </a:t>
            </a:r>
            <a:r>
              <a:rPr lang="fr-CH" dirty="0" err="1" smtClean="0"/>
              <a:t>is</a:t>
            </a:r>
            <a:r>
              <a:rPr lang="fr-CH" dirty="0" smtClean="0"/>
              <a:t> a bit </a:t>
            </a:r>
            <a:r>
              <a:rPr lang="fr-CH" dirty="0" err="1" smtClean="0"/>
              <a:t>worried</a:t>
            </a:r>
            <a:r>
              <a:rPr lang="fr-CH" dirty="0" smtClean="0"/>
              <a:t>. There </a:t>
            </a:r>
            <a:r>
              <a:rPr lang="fr-CH" dirty="0" err="1" smtClean="0"/>
              <a:t>is</a:t>
            </a:r>
            <a:r>
              <a:rPr lang="fr-CH" dirty="0" smtClean="0"/>
              <a:t> an important meeting </a:t>
            </a:r>
            <a:r>
              <a:rPr lang="fr-CH" dirty="0" err="1" smtClean="0"/>
              <a:t>at</a:t>
            </a:r>
            <a:r>
              <a:rPr lang="fr-CH" dirty="0" smtClean="0"/>
              <a:t> 10:00 </a:t>
            </a:r>
            <a:r>
              <a:rPr lang="fr-CH" dirty="0" err="1" smtClean="0"/>
              <a:t>scheduled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co</a:t>
            </a:r>
            <a:r>
              <a:rPr lang="fr-CH" dirty="0" smtClean="0"/>
              <a:t>-</a:t>
            </a:r>
            <a:r>
              <a:rPr lang="fr-CH" dirty="0" err="1" smtClean="0"/>
              <a:t>workers</a:t>
            </a:r>
            <a:r>
              <a:rPr lang="fr-CH" dirty="0" smtClean="0"/>
              <a:t>. </a:t>
            </a:r>
          </a:p>
          <a:p>
            <a:r>
              <a:rPr lang="fr-CH" dirty="0" smtClean="0"/>
              <a:t>« If I </a:t>
            </a:r>
            <a:r>
              <a:rPr lang="fr-CH" dirty="0" err="1" smtClean="0"/>
              <a:t>am</a:t>
            </a:r>
            <a:r>
              <a:rPr lang="fr-CH" dirty="0" smtClean="0"/>
              <a:t> not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meeting,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George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get</a:t>
            </a:r>
            <a:r>
              <a:rPr lang="fr-CH" dirty="0" smtClean="0"/>
              <a:t> the </a:t>
            </a:r>
            <a:r>
              <a:rPr lang="fr-CH" dirty="0" err="1" smtClean="0"/>
              <a:t>work</a:t>
            </a:r>
            <a:r>
              <a:rPr lang="fr-CH" dirty="0" smtClean="0"/>
              <a:t>. I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 »</a:t>
            </a:r>
          </a:p>
          <a:p>
            <a:endParaRPr lang="fr-CH" dirty="0" smtClean="0"/>
          </a:p>
          <a:p>
            <a:r>
              <a:rPr lang="fr-CH" dirty="0" smtClean="0"/>
              <a:t>Robert </a:t>
            </a:r>
            <a:r>
              <a:rPr lang="fr-CH" dirty="0" err="1" smtClean="0"/>
              <a:t>decides</a:t>
            </a:r>
            <a:r>
              <a:rPr lang="fr-CH" dirty="0" smtClean="0"/>
              <a:t> to do </a:t>
            </a:r>
            <a:r>
              <a:rPr lang="fr-CH" dirty="0" err="1" smtClean="0"/>
              <a:t>something</a:t>
            </a:r>
            <a:r>
              <a:rPr lang="fr-CH" dirty="0" smtClean="0"/>
              <a:t> </a:t>
            </a:r>
            <a:r>
              <a:rPr lang="fr-CH" dirty="0" err="1" smtClean="0"/>
              <a:t>exceptional</a:t>
            </a:r>
            <a:r>
              <a:rPr lang="fr-CH" dirty="0" smtClean="0"/>
              <a:t>: drive to </a:t>
            </a:r>
            <a:r>
              <a:rPr lang="fr-CH" dirty="0" err="1" smtClean="0"/>
              <a:t>work</a:t>
            </a:r>
            <a:r>
              <a:rPr lang="fr-CH" dirty="0" smtClean="0"/>
              <a:t> !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In the garage …</a:t>
            </a:r>
          </a:p>
          <a:p>
            <a:endParaRPr lang="fr-CH" dirty="0" smtClean="0"/>
          </a:p>
          <a:p>
            <a:r>
              <a:rPr lang="fr-CH" dirty="0" smtClean="0"/>
              <a:t>The e-car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charged</a:t>
            </a:r>
            <a:r>
              <a:rPr lang="fr-CH" dirty="0" smtClean="0"/>
              <a:t>. 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The batteries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power the </a:t>
            </a:r>
            <a:r>
              <a:rPr lang="fr-CH" dirty="0" err="1" smtClean="0"/>
              <a:t>grid</a:t>
            </a:r>
            <a:r>
              <a:rPr lang="fr-CH" dirty="0" smtClean="0"/>
              <a:t>. Normal, Robert </a:t>
            </a:r>
            <a:r>
              <a:rPr lang="fr-CH" dirty="0" err="1" smtClean="0"/>
              <a:t>did</a:t>
            </a:r>
            <a:r>
              <a:rPr lang="fr-CH" dirty="0" smtClean="0"/>
              <a:t> not plan to go </a:t>
            </a:r>
            <a:r>
              <a:rPr lang="fr-CH" dirty="0" err="1" smtClean="0"/>
              <a:t>anywhere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r>
              <a:rPr lang="fr-CH" dirty="0" smtClean="0"/>
              <a:t>…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Robert cycles to </a:t>
            </a:r>
            <a:r>
              <a:rPr lang="fr-CH" dirty="0" err="1" smtClean="0"/>
              <a:t>work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While</a:t>
            </a:r>
            <a:r>
              <a:rPr lang="fr-CH" dirty="0" smtClean="0"/>
              <a:t> </a:t>
            </a:r>
            <a:r>
              <a:rPr lang="fr-CH" dirty="0" err="1" smtClean="0"/>
              <a:t>pedalling</a:t>
            </a:r>
            <a:r>
              <a:rPr lang="fr-CH" dirty="0" smtClean="0"/>
              <a:t> back home in the </a:t>
            </a:r>
            <a:r>
              <a:rPr lang="fr-CH" dirty="0" err="1" smtClean="0"/>
              <a:t>evening</a:t>
            </a:r>
            <a:r>
              <a:rPr lang="fr-CH" dirty="0" smtClean="0"/>
              <a:t>, </a:t>
            </a:r>
            <a:r>
              <a:rPr lang="fr-CH" dirty="0" err="1" smtClean="0"/>
              <a:t>he</a:t>
            </a:r>
            <a:r>
              <a:rPr lang="fr-CH" dirty="0" smtClean="0"/>
              <a:t> </a:t>
            </a:r>
            <a:r>
              <a:rPr lang="fr-CH" dirty="0" err="1" smtClean="0"/>
              <a:t>hopes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the </a:t>
            </a:r>
            <a:r>
              <a:rPr lang="fr-CH" dirty="0" err="1" smtClean="0"/>
              <a:t>washing</a:t>
            </a:r>
            <a:r>
              <a:rPr lang="fr-CH" dirty="0" smtClean="0"/>
              <a:t> machine </a:t>
            </a:r>
            <a:r>
              <a:rPr lang="fr-CH" dirty="0" err="1" smtClean="0"/>
              <a:t>did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job…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Smart </a:t>
            </a:r>
            <a:r>
              <a:rPr lang="fr-CH" dirty="0" err="1" smtClean="0"/>
              <a:t>energy</a:t>
            </a:r>
            <a:r>
              <a:rPr lang="fr-CH" dirty="0" smtClean="0"/>
              <a:t> management issues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09800" y="990600"/>
            <a:ext cx="4351337" cy="5689600"/>
          </a:xfrm>
        </p:spPr>
        <p:txBody>
          <a:bodyPr/>
          <a:lstStyle/>
          <a:p>
            <a:pPr algn="r"/>
            <a:r>
              <a:rPr lang="fr-CH" sz="2800" dirty="0" smtClean="0"/>
              <a:t>man machine interactions</a:t>
            </a:r>
          </a:p>
          <a:p>
            <a:pPr lvl="1" algn="r"/>
            <a:r>
              <a:rPr lang="fr-CH" sz="2400" dirty="0" err="1" smtClean="0"/>
              <a:t>Difficult</a:t>
            </a:r>
            <a:endParaRPr lang="fr-CH" sz="2400" dirty="0" smtClean="0"/>
          </a:p>
          <a:p>
            <a:pPr lvl="1" algn="r"/>
            <a:r>
              <a:rPr lang="fr-CH" sz="2400" dirty="0" smtClean="0"/>
              <a:t>Apple</a:t>
            </a:r>
          </a:p>
          <a:p>
            <a:pPr lvl="1" algn="r"/>
            <a:endParaRPr lang="fr-CH" sz="2400" dirty="0" smtClean="0"/>
          </a:p>
          <a:p>
            <a:pPr algn="r"/>
            <a:r>
              <a:rPr lang="fr-CH" sz="2800" dirty="0" err="1" smtClean="0"/>
              <a:t>reliable</a:t>
            </a:r>
            <a:r>
              <a:rPr lang="fr-CH" sz="2800" dirty="0" smtClean="0"/>
              <a:t> hardware and software</a:t>
            </a:r>
          </a:p>
          <a:p>
            <a:pPr algn="r"/>
            <a:endParaRPr lang="fr-CH" sz="2800" dirty="0" smtClean="0"/>
          </a:p>
          <a:p>
            <a:pPr algn="r"/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we</a:t>
            </a:r>
            <a:r>
              <a:rPr lang="fr-CH" sz="2800" dirty="0" smtClean="0"/>
              <a:t> </a:t>
            </a:r>
            <a:r>
              <a:rPr lang="fr-CH" sz="2800" dirty="0" err="1" smtClean="0"/>
              <a:t>make</a:t>
            </a:r>
            <a:r>
              <a:rPr lang="fr-CH" sz="2800" dirty="0" smtClean="0"/>
              <a:t> Airbus grade </a:t>
            </a:r>
            <a:r>
              <a:rPr lang="fr-CH" sz="2800" dirty="0" err="1" smtClean="0"/>
              <a:t>equipment</a:t>
            </a:r>
            <a:r>
              <a:rPr lang="fr-CH" sz="2800" dirty="0" smtClean="0"/>
              <a:t> </a:t>
            </a:r>
            <a:r>
              <a:rPr lang="fr-CH" sz="2800" dirty="0" err="1" smtClean="0"/>
              <a:t>at</a:t>
            </a:r>
            <a:r>
              <a:rPr lang="fr-CH" sz="2800" dirty="0" smtClean="0"/>
              <a:t> </a:t>
            </a:r>
            <a:r>
              <a:rPr lang="fr-CH" sz="2800" dirty="0" err="1" smtClean="0"/>
              <a:t>low</a:t>
            </a:r>
            <a:r>
              <a:rPr lang="fr-CH" sz="2800" dirty="0" smtClean="0"/>
              <a:t> </a:t>
            </a:r>
            <a:r>
              <a:rPr lang="fr-CH" sz="2800" dirty="0" err="1" smtClean="0"/>
              <a:t>cost</a:t>
            </a:r>
            <a:r>
              <a:rPr lang="fr-CH" sz="2800" dirty="0" smtClean="0"/>
              <a:t> 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295400"/>
          </a:xfrm>
        </p:spPr>
        <p:txBody>
          <a:bodyPr/>
          <a:lstStyle/>
          <a:p>
            <a:r>
              <a:rPr lang="fr-CH" dirty="0" smtClean="0"/>
              <a:t>Impact of </a:t>
            </a:r>
            <a:r>
              <a:rPr lang="fr-CH" dirty="0" err="1" smtClean="0"/>
              <a:t>Saving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in Radio Network</a:t>
            </a:r>
            <a:endParaRPr lang="fr-CH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3429000"/>
            <a:ext cx="4343400" cy="13981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65150" y="1219200"/>
            <a:ext cx="8578850" cy="5370513"/>
          </a:xfrm>
        </p:spPr>
        <p:txBody>
          <a:bodyPr/>
          <a:lstStyle/>
          <a:p>
            <a:r>
              <a:rPr lang="fr-CH" dirty="0" err="1" smtClean="0"/>
              <a:t>Saving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in radio </a:t>
            </a:r>
            <a:r>
              <a:rPr lang="fr-CH" dirty="0" err="1" smtClean="0"/>
              <a:t>access</a:t>
            </a:r>
            <a:r>
              <a:rPr lang="fr-CH" dirty="0" smtClean="0"/>
              <a:t> network </a:t>
            </a:r>
            <a:r>
              <a:rPr lang="fr-CH" dirty="0" err="1" smtClean="0"/>
              <a:t>is</a:t>
            </a:r>
            <a:r>
              <a:rPr lang="fr-CH" dirty="0" smtClean="0"/>
              <a:t> a must</a:t>
            </a:r>
          </a:p>
          <a:p>
            <a:pPr lvl="1"/>
            <a:r>
              <a:rPr lang="fr-CH" dirty="0" err="1" smtClean="0"/>
              <a:t>Savings</a:t>
            </a:r>
            <a:r>
              <a:rPr lang="fr-CH" dirty="0" smtClean="0"/>
              <a:t> by putting </a:t>
            </a:r>
            <a:r>
              <a:rPr lang="fr-CH" dirty="0" err="1" smtClean="0"/>
              <a:t>access</a:t>
            </a:r>
            <a:r>
              <a:rPr lang="fr-CH" dirty="0" smtClean="0"/>
              <a:t> points to </a:t>
            </a:r>
            <a:r>
              <a:rPr lang="fr-CH" dirty="0" err="1" smtClean="0"/>
              <a:t>sleep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save</a:t>
            </a:r>
            <a:r>
              <a:rPr lang="fr-CH" dirty="0" smtClean="0"/>
              <a:t> 7.5% </a:t>
            </a:r>
            <a:r>
              <a:rPr lang="fr-CH" dirty="0" err="1" smtClean="0"/>
              <a:t>electricity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smtClean="0"/>
              <a:t>of mobile </a:t>
            </a:r>
            <a:r>
              <a:rPr lang="fr-CH" dirty="0" err="1" smtClean="0"/>
              <a:t>operators</a:t>
            </a:r>
            <a:r>
              <a:rPr lang="fr-CH" dirty="0" smtClean="0"/>
              <a:t> </a:t>
            </a:r>
            <a:r>
              <a:rPr lang="fr-CH" dirty="0" err="1" smtClean="0"/>
              <a:t>worldwide</a:t>
            </a:r>
            <a:r>
              <a:rPr lang="fr-CH" dirty="0" smtClean="0"/>
              <a:t>[Marsan2010</a:t>
            </a:r>
            <a:r>
              <a:rPr lang="fr-CH" dirty="0" smtClean="0"/>
              <a:t>]</a:t>
            </a:r>
          </a:p>
          <a:p>
            <a:r>
              <a:rPr lang="fr-CH" dirty="0" smtClean="0"/>
              <a:t>But global impact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modest</a:t>
            </a:r>
            <a:r>
              <a:rPr lang="fr-CH" dirty="0" smtClean="0"/>
              <a:t>	</a:t>
            </a:r>
          </a:p>
          <a:p>
            <a:pPr lvl="1"/>
            <a:r>
              <a:rPr lang="fr-CH" dirty="0" smtClean="0"/>
              <a:t>0.01% to 0.03% of total </a:t>
            </a:r>
            <a:r>
              <a:rPr lang="fr-CH" dirty="0" err="1" smtClean="0"/>
              <a:t>electricity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smtClean="0"/>
              <a:t>[</a:t>
            </a:r>
            <a:r>
              <a:rPr lang="fr-CH" dirty="0" err="1" smtClean="0"/>
              <a:t>Dufkova</a:t>
            </a:r>
            <a:r>
              <a:rPr lang="fr-CH" dirty="0" smtClean="0"/>
              <a:t> </a:t>
            </a:r>
            <a:r>
              <a:rPr lang="fr-CH" dirty="0" smtClean="0"/>
              <a:t>2010</a:t>
            </a:r>
            <a:r>
              <a:rPr lang="fr-CH" dirty="0" smtClean="0"/>
              <a:t>]</a:t>
            </a:r>
          </a:p>
          <a:p>
            <a:pPr lvl="1"/>
            <a:r>
              <a:rPr lang="fr-CH" dirty="0" smtClean="0"/>
              <a:t>0.001% to 0.004 % of </a:t>
            </a:r>
            <a:r>
              <a:rPr lang="fr-CH" dirty="0" err="1" smtClean="0"/>
              <a:t>primary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sources</a:t>
            </a:r>
            <a:endParaRPr lang="fr-CH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72950" y="6306368"/>
            <a:ext cx="229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e-</a:t>
            </a:r>
            <a:r>
              <a:rPr lang="fr-CH" dirty="0" err="1" smtClean="0"/>
              <a:t>Energy</a:t>
            </a:r>
            <a:r>
              <a:rPr lang="fr-CH" dirty="0" smtClean="0"/>
              <a:t> 2010, Passau</a:t>
            </a:r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31268"/>
            <a:ext cx="5406042" cy="22240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Myth</a:t>
            </a:r>
            <a:r>
              <a:rPr lang="fr-CH" dirty="0" smtClean="0"/>
              <a:t> of e-cars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Q: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Replace all cars and trucks of </a:t>
            </a:r>
            <a:r>
              <a:rPr lang="fr-CH" dirty="0" err="1" smtClean="0"/>
              <a:t>Switzerland</a:t>
            </a:r>
            <a:r>
              <a:rPr lang="fr-CH" dirty="0" smtClean="0"/>
              <a:t> by </a:t>
            </a:r>
            <a:r>
              <a:rPr lang="fr-CH" dirty="0" err="1" smtClean="0"/>
              <a:t>electrical</a:t>
            </a:r>
            <a:r>
              <a:rPr lang="fr-CH" dirty="0" smtClean="0"/>
              <a:t> </a:t>
            </a:r>
            <a:r>
              <a:rPr lang="fr-CH" dirty="0" err="1" smtClean="0"/>
              <a:t>vehicles</a:t>
            </a:r>
            <a:r>
              <a:rPr lang="fr-CH" dirty="0" smtClean="0"/>
              <a:t>.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impact on the power </a:t>
            </a:r>
            <a:r>
              <a:rPr lang="fr-CH" dirty="0" err="1" smtClean="0"/>
              <a:t>grid</a:t>
            </a:r>
            <a:r>
              <a:rPr lang="fr-CH" dirty="0" smtClean="0"/>
              <a:t> </a:t>
            </a:r>
            <a:r>
              <a:rPr lang="fr-CH" dirty="0" smtClean="0"/>
              <a:t>?</a:t>
            </a:r>
          </a:p>
          <a:p>
            <a:pPr>
              <a:buNone/>
            </a:pPr>
            <a:endParaRPr lang="fr-CH" b="1" dirty="0" smtClean="0"/>
          </a:p>
          <a:p>
            <a:pPr>
              <a:buNone/>
            </a:pPr>
            <a:r>
              <a:rPr lang="fr-CH" dirty="0" smtClean="0"/>
              <a:t>	</a:t>
            </a:r>
            <a:r>
              <a:rPr lang="fr-CH" dirty="0" err="1" smtClean="0"/>
              <a:t>excluding</a:t>
            </a:r>
            <a:r>
              <a:rPr lang="fr-CH" dirty="0" smtClean="0"/>
              <a:t> </a:t>
            </a:r>
            <a:r>
              <a:rPr lang="fr-CH" dirty="0" smtClean="0"/>
              <a:t>air </a:t>
            </a:r>
            <a:r>
              <a:rPr lang="fr-CH" dirty="0" smtClean="0"/>
              <a:t>transport</a:t>
            </a:r>
            <a:endParaRPr lang="fr-CH" b="1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A: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 dirty="0" smtClean="0"/>
              <a:t>x 2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≥ 6 new </a:t>
            </a:r>
            <a:r>
              <a:rPr lang="fr-CH" dirty="0" err="1" smtClean="0"/>
              <a:t>nuclear</a:t>
            </a:r>
            <a:r>
              <a:rPr lang="fr-CH" dirty="0" smtClean="0"/>
              <a:t> plants</a:t>
            </a:r>
            <a:br>
              <a:rPr lang="fr-CH" dirty="0" smtClean="0"/>
            </a:br>
            <a:r>
              <a:rPr lang="fr-CH" dirty="0" smtClean="0"/>
              <a:t>+ </a:t>
            </a:r>
            <a:r>
              <a:rPr lang="fr-CH" dirty="0" err="1" smtClean="0"/>
              <a:t>cover</a:t>
            </a:r>
            <a:r>
              <a:rPr lang="fr-CH" dirty="0" smtClean="0"/>
              <a:t> the country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windmills</a:t>
            </a:r>
            <a:r>
              <a:rPr lang="fr-CH" dirty="0" smtClean="0"/>
              <a:t> + put </a:t>
            </a:r>
            <a:r>
              <a:rPr lang="fr-CH" dirty="0" err="1" smtClean="0"/>
              <a:t>solar</a:t>
            </a:r>
            <a:r>
              <a:rPr lang="fr-CH" dirty="0" smtClean="0"/>
              <a:t> </a:t>
            </a:r>
            <a:r>
              <a:rPr lang="fr-CH" dirty="0" err="1" smtClean="0"/>
              <a:t>cells</a:t>
            </a:r>
            <a:r>
              <a:rPr lang="fr-CH" dirty="0" smtClean="0"/>
              <a:t> on all roofs</a:t>
            </a:r>
            <a:endParaRPr lang="fr-CH" dirty="0" smtClean="0"/>
          </a:p>
          <a:p>
            <a:r>
              <a:rPr lang="fr-CH" dirty="0" smtClean="0"/>
              <a:t>Source: Prof. Hubert </a:t>
            </a:r>
            <a:r>
              <a:rPr lang="fr-CH" dirty="0" err="1" smtClean="0"/>
              <a:t>Kirrmann</a:t>
            </a:r>
            <a:r>
              <a:rPr lang="fr-CH" dirty="0" smtClean="0"/>
              <a:t>, ABB / </a:t>
            </a:r>
            <a:r>
              <a:rPr lang="fr-CH" dirty="0" smtClean="0"/>
              <a:t>EPFL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Take</a:t>
            </a:r>
            <a:r>
              <a:rPr lang="fr-CH" dirty="0" smtClean="0"/>
              <a:t>-Home Message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1052513"/>
            <a:ext cx="6096000" cy="5689600"/>
          </a:xfrm>
        </p:spPr>
        <p:txBody>
          <a:bodyPr/>
          <a:lstStyle/>
          <a:p>
            <a:endParaRPr lang="fr-CH" dirty="0" smtClean="0"/>
          </a:p>
          <a:p>
            <a:r>
              <a:rPr lang="fr-CH" dirty="0" smtClean="0"/>
              <a:t>Transportation and </a:t>
            </a:r>
            <a:r>
              <a:rPr lang="fr-CH" dirty="0" err="1" smtClean="0"/>
              <a:t>domestic</a:t>
            </a:r>
            <a:r>
              <a:rPr lang="fr-CH" dirty="0" smtClean="0"/>
              <a:t> usages are major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consumers</a:t>
            </a:r>
            <a:r>
              <a:rPr lang="fr-CH" dirty="0" smtClean="0"/>
              <a:t> and have a major </a:t>
            </a:r>
            <a:r>
              <a:rPr lang="fr-CH" dirty="0" err="1" smtClean="0"/>
              <a:t>problem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 smtClean="0"/>
              <a:t>Energy</a:t>
            </a:r>
            <a:r>
              <a:rPr lang="fr-CH" dirty="0" smtClean="0"/>
              <a:t> management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much</a:t>
            </a:r>
            <a:r>
              <a:rPr lang="fr-CH" dirty="0" smtClean="0"/>
              <a:t> harder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often</a:t>
            </a:r>
            <a:r>
              <a:rPr lang="fr-CH" dirty="0" smtClean="0"/>
              <a:t> </a:t>
            </a:r>
            <a:r>
              <a:rPr lang="fr-CH" dirty="0" err="1" smtClean="0"/>
              <a:t>envisioned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4800600" cy="4495800"/>
          </a:xfrm>
        </p:spPr>
        <p:txBody>
          <a:bodyPr/>
          <a:lstStyle/>
          <a:p>
            <a:pPr algn="r"/>
            <a:r>
              <a:rPr lang="fr-CH" sz="2800" dirty="0" err="1" smtClean="0"/>
              <a:t>Greening</a:t>
            </a:r>
            <a:r>
              <a:rPr lang="fr-CH" sz="2800" dirty="0" smtClean="0"/>
              <a:t> Cellular Networks</a:t>
            </a:r>
          </a:p>
          <a:p>
            <a:pPr algn="r"/>
            <a:r>
              <a:rPr lang="fr-CH" sz="2800" dirty="0" err="1" smtClean="0"/>
              <a:t>Dream</a:t>
            </a:r>
            <a:r>
              <a:rPr lang="fr-CH" sz="2800" dirty="0" smtClean="0"/>
              <a:t> and Reality</a:t>
            </a:r>
          </a:p>
          <a:p>
            <a:pPr marL="381000" indent="-381000" algn="r" eaLnBrk="1" hangingPunct="1">
              <a:buSzPct val="200000"/>
              <a:buBlip>
                <a:blip r:embed="rId2"/>
              </a:buBlip>
            </a:pPr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next</a:t>
            </a:r>
            <a:endParaRPr lang="fr-CH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Roadmap</a:t>
            </a:r>
            <a:r>
              <a:rPr lang="fr-CH" dirty="0" smtClean="0"/>
              <a:t> for Green Telecom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continue </a:t>
            </a:r>
            <a:r>
              <a:rPr lang="fr-CH" dirty="0" err="1" smtClean="0"/>
              <a:t>making</a:t>
            </a:r>
            <a:r>
              <a:rPr lang="fr-CH" dirty="0" smtClean="0"/>
              <a:t> the </a:t>
            </a:r>
            <a:r>
              <a:rPr lang="fr-CH" dirty="0" err="1" smtClean="0"/>
              <a:t>telecom</a:t>
            </a:r>
            <a:r>
              <a:rPr lang="fr-CH" dirty="0" smtClean="0"/>
              <a:t> infrastructure</a:t>
            </a:r>
          </a:p>
          <a:p>
            <a:pPr lvl="1"/>
            <a:r>
              <a:rPr lang="fr-CH" dirty="0" err="1" smtClean="0"/>
              <a:t>Sober</a:t>
            </a:r>
            <a:endParaRPr lang="fr-CH" dirty="0" smtClean="0"/>
          </a:p>
          <a:p>
            <a:pPr lvl="1"/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err="1" smtClean="0"/>
              <a:t>However</a:t>
            </a:r>
            <a:r>
              <a:rPr lang="fr-CH" dirty="0" smtClean="0"/>
              <a:t>, the </a:t>
            </a:r>
            <a:r>
              <a:rPr lang="fr-CH" dirty="0" err="1" smtClean="0"/>
              <a:t>telecom</a:t>
            </a:r>
            <a:r>
              <a:rPr lang="fr-CH" dirty="0" smtClean="0"/>
              <a:t> infrastructure </a:t>
            </a:r>
            <a:r>
              <a:rPr lang="fr-CH" dirty="0" err="1" smtClean="0"/>
              <a:t>can</a:t>
            </a:r>
            <a:r>
              <a:rPr lang="fr-CH" dirty="0" smtClean="0"/>
              <a:t> help </a:t>
            </a:r>
            <a:r>
              <a:rPr lang="fr-CH" dirty="0" err="1" smtClean="0"/>
              <a:t>reduce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err="1" smtClean="0"/>
              <a:t>dramatically</a:t>
            </a:r>
            <a:endParaRPr lang="fr-CH" dirty="0" smtClean="0"/>
          </a:p>
          <a:p>
            <a:pPr lvl="1"/>
            <a:r>
              <a:rPr lang="fr-CH" dirty="0" smtClean="0"/>
              <a:t>Home, office and workshop automation</a:t>
            </a:r>
          </a:p>
          <a:p>
            <a:pPr lvl="1"/>
            <a:r>
              <a:rPr lang="fr-CH" dirty="0" smtClean="0"/>
              <a:t>Transportation </a:t>
            </a:r>
          </a:p>
          <a:p>
            <a:pPr lvl="1"/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err="1" smtClean="0"/>
              <a:t>Availability</a:t>
            </a:r>
            <a:r>
              <a:rPr lang="fr-CH" dirty="0" smtClean="0"/>
              <a:t> and </a:t>
            </a:r>
            <a:r>
              <a:rPr lang="fr-CH" dirty="0" err="1" smtClean="0"/>
              <a:t>reliability</a:t>
            </a:r>
            <a:r>
              <a:rPr lang="fr-CH" dirty="0" smtClean="0"/>
              <a:t> of the </a:t>
            </a:r>
            <a:r>
              <a:rPr lang="fr-CH" dirty="0" err="1" smtClean="0"/>
              <a:t>telecom</a:t>
            </a:r>
            <a:r>
              <a:rPr lang="fr-CH" dirty="0" smtClean="0"/>
              <a:t> </a:t>
            </a:r>
            <a:r>
              <a:rPr lang="fr-CH" dirty="0" err="1" smtClean="0"/>
              <a:t>grid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vital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2000 W society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68400"/>
            <a:ext cx="5759450" cy="2413000"/>
          </a:xfrm>
        </p:spPr>
        <p:txBody>
          <a:bodyPr/>
          <a:lstStyle/>
          <a:p>
            <a:pPr>
              <a:buNone/>
            </a:pPr>
            <a:r>
              <a:rPr lang="fr-CH" dirty="0" err="1" smtClean="0"/>
              <a:t>telecom</a:t>
            </a:r>
            <a:r>
              <a:rPr lang="fr-CH" dirty="0" smtClean="0"/>
              <a:t> infrastructure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endParaRPr lang="fr-CH" dirty="0" smtClean="0"/>
          </a:p>
          <a:p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endParaRPr lang="fr-CH" dirty="0" smtClean="0"/>
          </a:p>
          <a:p>
            <a:r>
              <a:rPr lang="fr-CH" dirty="0" err="1" smtClean="0"/>
              <a:t>Pervasive</a:t>
            </a:r>
            <a:endParaRPr lang="fr-CH" dirty="0" smtClean="0"/>
          </a:p>
          <a:p>
            <a:r>
              <a:rPr lang="fr-CH" dirty="0" err="1" smtClean="0"/>
              <a:t>Easy</a:t>
            </a:r>
            <a:r>
              <a:rPr lang="fr-CH" dirty="0" smtClean="0"/>
              <a:t> to use (and program to)</a:t>
            </a:r>
          </a:p>
          <a:p>
            <a:r>
              <a:rPr lang="fr-CH" dirty="0" err="1" smtClean="0"/>
              <a:t>Reliable</a:t>
            </a: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1" cy="908050"/>
          </a:xfrm>
        </p:spPr>
        <p:txBody>
          <a:bodyPr/>
          <a:lstStyle/>
          <a:p>
            <a:r>
              <a:rPr lang="fr-CH" dirty="0" smtClean="0"/>
              <a:t>Radio Network Is A Major </a:t>
            </a:r>
            <a:r>
              <a:rPr lang="fr-CH" dirty="0" err="1" smtClean="0"/>
              <a:t>Electricity</a:t>
            </a:r>
            <a:r>
              <a:rPr lang="fr-CH" dirty="0" smtClean="0"/>
              <a:t> Consumer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248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	</a:t>
            </a:r>
            <a:r>
              <a:rPr lang="fr-CH" dirty="0" err="1" smtClean="0"/>
              <a:t>Cost</a:t>
            </a:r>
            <a:r>
              <a:rPr lang="fr-CH" dirty="0" smtClean="0"/>
              <a:t> of </a:t>
            </a:r>
            <a:r>
              <a:rPr lang="fr-CH" dirty="0" err="1" smtClean="0"/>
              <a:t>deploying</a:t>
            </a:r>
            <a:r>
              <a:rPr lang="fr-CH" dirty="0" smtClean="0"/>
              <a:t> and </a:t>
            </a:r>
            <a:r>
              <a:rPr lang="fr-CH" dirty="0" err="1" smtClean="0"/>
              <a:t>maintaining</a:t>
            </a:r>
            <a:r>
              <a:rPr lang="fr-CH" dirty="0" smtClean="0"/>
              <a:t>  </a:t>
            </a:r>
            <a:r>
              <a:rPr lang="fr-CH" dirty="0" err="1" smtClean="0"/>
              <a:t>pervasive</a:t>
            </a:r>
            <a:r>
              <a:rPr lang="fr-CH" dirty="0" smtClean="0"/>
              <a:t>, 4G</a:t>
            </a:r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	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Radio Access Network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168400"/>
            <a:ext cx="8856662" cy="568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“traditional RAN will become far too expensive for mobile operators to keep competitive in the future mobile internet world. Therefore, the RAN should be re-architected to adapt to the new environment”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China Mobile Research Institute</a:t>
            </a:r>
            <a:endParaRPr lang="fr-CH" sz="1800" dirty="0" smtClean="0"/>
          </a:p>
          <a:p>
            <a:pPr>
              <a:buNone/>
            </a:pPr>
            <a:r>
              <a:rPr lang="fr-CH" sz="1800" dirty="0" smtClean="0"/>
              <a:t>White </a:t>
            </a:r>
            <a:r>
              <a:rPr lang="fr-CH" sz="1800" dirty="0" err="1" smtClean="0"/>
              <a:t>Paper</a:t>
            </a:r>
            <a:r>
              <a:rPr lang="fr-CH" sz="1800" dirty="0" smtClean="0"/>
              <a:t> 1.0.0 March 2010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895600"/>
            <a:ext cx="4361334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39127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8353426" cy="1711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609600"/>
          </a:xfrm>
        </p:spPr>
        <p:txBody>
          <a:bodyPr/>
          <a:lstStyle/>
          <a:p>
            <a:r>
              <a:rPr lang="fr-CH" dirty="0" smtClean="0"/>
              <a:t>Base Stations </a:t>
            </a:r>
            <a:r>
              <a:rPr lang="fr-CH" dirty="0" err="1" smtClean="0"/>
              <a:t>become</a:t>
            </a:r>
            <a:r>
              <a:rPr lang="fr-CH" dirty="0" smtClean="0"/>
              <a:t> </a:t>
            </a:r>
            <a:r>
              <a:rPr lang="fr-CH" dirty="0" err="1" smtClean="0"/>
              <a:t>Commodity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155133"/>
            <a:ext cx="7886700" cy="47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599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24200"/>
            <a:ext cx="6848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13307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219200"/>
          </a:xfrm>
        </p:spPr>
        <p:txBody>
          <a:bodyPr/>
          <a:lstStyle/>
          <a:p>
            <a:r>
              <a:rPr lang="fr-CH" dirty="0" err="1" smtClean="0"/>
              <a:t>Reduce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of Radio Access Network</a:t>
            </a:r>
            <a:br>
              <a:rPr lang="fr-CH" dirty="0" smtClean="0"/>
            </a:br>
            <a:r>
              <a:rPr lang="fr-CH" dirty="0" smtClean="0"/>
              <a:t>by </a:t>
            </a:r>
            <a:r>
              <a:rPr lang="fr-CH" dirty="0" err="1" smtClean="0"/>
              <a:t>Separating</a:t>
            </a:r>
            <a:r>
              <a:rPr lang="fr-CH" dirty="0" smtClean="0"/>
              <a:t> RF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Processing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15000" y="1371601"/>
            <a:ext cx="3321050" cy="5370512"/>
          </a:xfrm>
        </p:spPr>
        <p:txBody>
          <a:bodyPr/>
          <a:lstStyle/>
          <a:p>
            <a:r>
              <a:rPr lang="fr-CH" dirty="0" smtClean="0"/>
              <a:t>Simple Radio </a:t>
            </a:r>
            <a:r>
              <a:rPr lang="fr-CH" dirty="0" err="1" smtClean="0"/>
              <a:t>access</a:t>
            </a:r>
            <a:r>
              <a:rPr lang="fr-CH" dirty="0" smtClean="0"/>
              <a:t> network</a:t>
            </a:r>
          </a:p>
          <a:p>
            <a:r>
              <a:rPr lang="fr-CH" dirty="0" err="1" smtClean="0"/>
              <a:t>Processing</a:t>
            </a:r>
            <a:r>
              <a:rPr lang="fr-CH" dirty="0" smtClean="0"/>
              <a:t> (</a:t>
            </a:r>
            <a:r>
              <a:rPr lang="fr-CH" dirty="0" err="1" smtClean="0"/>
              <a:t>inc</a:t>
            </a:r>
            <a:r>
              <a:rPr lang="fr-CH" dirty="0" smtClean="0"/>
              <a:t>. PHY) and </a:t>
            </a:r>
            <a:r>
              <a:rPr lang="fr-CH" dirty="0" err="1" smtClean="0"/>
              <a:t>datain</a:t>
            </a:r>
            <a:r>
              <a:rPr lang="fr-CH" dirty="0" smtClean="0"/>
              <a:t> a </a:t>
            </a:r>
            <a:r>
              <a:rPr lang="fr-CH" dirty="0" err="1" smtClean="0"/>
              <a:t>small</a:t>
            </a:r>
            <a:r>
              <a:rPr lang="fr-CH" dirty="0" smtClean="0"/>
              <a:t>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processing</a:t>
            </a:r>
            <a:r>
              <a:rPr lang="fr-CH" dirty="0" smtClean="0"/>
              <a:t> / data </a:t>
            </a:r>
            <a:r>
              <a:rPr lang="fr-CH" dirty="0" err="1" smtClean="0"/>
              <a:t>centers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  <a:r>
              <a:rPr lang="fr-CH" sz="2000" dirty="0" smtClean="0"/>
              <a:t>[</a:t>
            </a:r>
            <a:r>
              <a:rPr lang="en-US" sz="2000" dirty="0" smtClean="0"/>
              <a:t>China Mobile Research Institute </a:t>
            </a:r>
            <a:r>
              <a:rPr lang="fr-CH" sz="2000" dirty="0" smtClean="0"/>
              <a:t>White </a:t>
            </a:r>
            <a:r>
              <a:rPr lang="fr-CH" sz="2000" dirty="0" err="1" smtClean="0"/>
              <a:t>Paper</a:t>
            </a:r>
            <a:r>
              <a:rPr lang="fr-CH" sz="2000" dirty="0" smtClean="0"/>
              <a:t> 1.0.0 March 2010]</a:t>
            </a:r>
          </a:p>
          <a:p>
            <a:r>
              <a:rPr lang="fr-CH" sz="2000" dirty="0" err="1" smtClean="0"/>
              <a:t>Low</a:t>
            </a:r>
            <a:r>
              <a:rPr lang="fr-CH" sz="2000" dirty="0" smtClean="0"/>
              <a:t> CAPEX + OPEX</a:t>
            </a:r>
            <a:br>
              <a:rPr lang="fr-CH" sz="2000" dirty="0" smtClean="0"/>
            </a:br>
            <a:r>
              <a:rPr lang="fr-CH" sz="2000" dirty="0" smtClean="0"/>
              <a:t> </a:t>
            </a:r>
            <a:r>
              <a:rPr lang="fr-CH" sz="2000" dirty="0" err="1" smtClean="0"/>
              <a:t>low</a:t>
            </a:r>
            <a:r>
              <a:rPr lang="fr-CH" sz="2000" dirty="0" smtClean="0"/>
              <a:t> </a:t>
            </a:r>
            <a:r>
              <a:rPr lang="fr-CH" sz="2000" dirty="0" err="1" smtClean="0"/>
              <a:t>energy</a:t>
            </a:r>
            <a:r>
              <a:rPr lang="fr-CH" sz="2000" dirty="0" smtClean="0"/>
              <a:t> data center techniques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4813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81500"/>
            <a:ext cx="40005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Radio Access Network Sharing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In countries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competing</a:t>
            </a:r>
            <a:r>
              <a:rPr lang="fr-CH" dirty="0" smtClean="0"/>
              <a:t> </a:t>
            </a:r>
            <a:r>
              <a:rPr lang="fr-CH" dirty="0" err="1" smtClean="0"/>
              <a:t>telecoms</a:t>
            </a:r>
            <a:r>
              <a:rPr lang="fr-CH" dirty="0" smtClean="0"/>
              <a:t>, </a:t>
            </a:r>
            <a:r>
              <a:rPr lang="fr-CH" dirty="0" err="1" smtClean="0"/>
              <a:t>deployment</a:t>
            </a:r>
            <a:r>
              <a:rPr lang="fr-CH" dirty="0" smtClean="0"/>
              <a:t> of multiple 4G nets </a:t>
            </a:r>
            <a:r>
              <a:rPr lang="fr-CH" dirty="0" err="1" smtClean="0"/>
              <a:t>might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a </a:t>
            </a:r>
            <a:r>
              <a:rPr lang="fr-CH" dirty="0" err="1" smtClean="0"/>
              <a:t>problem</a:t>
            </a:r>
            <a:endParaRPr lang="fr-CH" dirty="0" smtClean="0"/>
          </a:p>
          <a:p>
            <a:pPr lvl="1"/>
            <a:r>
              <a:rPr lang="fr-CH" dirty="0" smtClean="0"/>
              <a:t>Range</a:t>
            </a:r>
          </a:p>
          <a:p>
            <a:pPr lvl="1"/>
            <a:r>
              <a:rPr lang="fr-CH" dirty="0" smtClean="0"/>
              <a:t>E-smog</a:t>
            </a:r>
          </a:p>
          <a:p>
            <a:pPr lvl="1"/>
            <a:r>
              <a:rPr lang="fr-CH" dirty="0" smtClean="0"/>
              <a:t>Real </a:t>
            </a:r>
            <a:r>
              <a:rPr lang="fr-CH" dirty="0" err="1" smtClean="0"/>
              <a:t>estate</a:t>
            </a:r>
            <a:endParaRPr lang="fr-CH" dirty="0" smtClean="0"/>
          </a:p>
          <a:p>
            <a:pPr lvl="1"/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efficiency</a:t>
            </a:r>
            <a:endParaRPr lang="fr-CH" dirty="0" smtClean="0"/>
          </a:p>
          <a:p>
            <a:r>
              <a:rPr lang="fr-CH" dirty="0" smtClean="0"/>
              <a:t>Radio </a:t>
            </a:r>
            <a:r>
              <a:rPr lang="fr-CH" dirty="0" err="1" smtClean="0"/>
              <a:t>access</a:t>
            </a:r>
            <a:r>
              <a:rPr lang="fr-CH" dirty="0" smtClean="0"/>
              <a:t> network sharing </a:t>
            </a:r>
            <a:r>
              <a:rPr lang="fr-CH" dirty="0" err="1" smtClean="0"/>
              <a:t>is</a:t>
            </a:r>
            <a:r>
              <a:rPr lang="fr-CH" dirty="0" smtClean="0"/>
              <a:t> an option</a:t>
            </a:r>
          </a:p>
          <a:p>
            <a:pPr lvl="1"/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leboudec\Desktop\home-auto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598538" cy="3106738"/>
          </a:xfrm>
          <a:prstGeom prst="rect">
            <a:avLst/>
          </a:prstGeom>
          <a:noFill/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Radio Access Network </a:t>
            </a:r>
            <a:r>
              <a:rPr lang="fr-CH" dirty="0" err="1" smtClean="0">
                <a:solidFill>
                  <a:schemeClr val="accent1">
                    <a:lumMod val="50000"/>
                  </a:schemeClr>
                </a:solidFill>
              </a:rPr>
              <a:t>Operator</a:t>
            </a:r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 (RANO)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5400000">
            <a:off x="5166306" y="119709"/>
            <a:ext cx="200386" cy="3217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1066800" y="1066800"/>
            <a:ext cx="6705600" cy="2514600"/>
            <a:chOff x="1295400" y="2303462"/>
            <a:chExt cx="6705600" cy="2514600"/>
          </a:xfrm>
        </p:grpSpPr>
        <p:grpSp>
          <p:nvGrpSpPr>
            <p:cNvPr id="22" name="Group 21"/>
            <p:cNvGrpSpPr/>
            <p:nvPr/>
          </p:nvGrpSpPr>
          <p:grpSpPr>
            <a:xfrm>
              <a:off x="1295400" y="3065462"/>
              <a:ext cx="5651500" cy="1752600"/>
              <a:chOff x="1295400" y="3065462"/>
              <a:chExt cx="5651500" cy="17526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414" t="36111"/>
              <a:stretch>
                <a:fillRect/>
              </a:stretch>
            </p:blipFill>
            <p:spPr bwMode="auto">
              <a:xfrm>
                <a:off x="2971800" y="3065462"/>
                <a:ext cx="39751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95400" y="3217862"/>
                <a:ext cx="1343829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CH" sz="2400" b="1" dirty="0" smtClean="0">
                    <a:solidFill>
                      <a:schemeClr val="accent1">
                        <a:lumMod val="25000"/>
                      </a:schemeClr>
                    </a:solidFill>
                    <a:latin typeface="+mj-lt"/>
                  </a:rPr>
                  <a:t>Radio</a:t>
                </a:r>
              </a:p>
              <a:p>
                <a:r>
                  <a:rPr lang="fr-CH" sz="2400" b="1" dirty="0" smtClean="0">
                    <a:solidFill>
                      <a:schemeClr val="accent1">
                        <a:lumMod val="25000"/>
                      </a:schemeClr>
                    </a:solidFill>
                    <a:latin typeface="+mj-lt"/>
                  </a:rPr>
                  <a:t>Access</a:t>
                </a:r>
              </a:p>
              <a:p>
                <a:r>
                  <a:rPr lang="fr-CH" sz="2400" b="1" dirty="0" smtClean="0">
                    <a:solidFill>
                      <a:schemeClr val="accent1">
                        <a:lumMod val="25000"/>
                      </a:schemeClr>
                    </a:solidFill>
                    <a:latin typeface="+mj-lt"/>
                  </a:rPr>
                  <a:t>Network</a:t>
                </a:r>
              </a:p>
              <a:p>
                <a:r>
                  <a:rPr lang="fr-CH" sz="2400" b="1" dirty="0" err="1" smtClean="0">
                    <a:solidFill>
                      <a:schemeClr val="accent1">
                        <a:lumMod val="25000"/>
                      </a:schemeClr>
                    </a:solidFill>
                    <a:latin typeface="+mj-lt"/>
                  </a:rPr>
                  <a:t>Operator</a:t>
                </a:r>
                <a:endParaRPr lang="fr-CH" sz="2400" b="1" dirty="0">
                  <a:solidFill>
                    <a:schemeClr val="accent1">
                      <a:lumMod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9" name="Cloud 8"/>
            <p:cNvSpPr/>
            <p:nvPr/>
          </p:nvSpPr>
          <p:spPr bwMode="auto">
            <a:xfrm>
              <a:off x="1939794" y="2303462"/>
              <a:ext cx="1794006" cy="562213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Operator</a:t>
              </a: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10" name="Cloud 9"/>
            <p:cNvSpPr/>
            <p:nvPr/>
          </p:nvSpPr>
          <p:spPr bwMode="auto">
            <a:xfrm>
              <a:off x="4073394" y="2303462"/>
              <a:ext cx="1794006" cy="562213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Operator</a:t>
              </a: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2</a:t>
              </a:r>
            </a:p>
          </p:txBody>
        </p:sp>
        <p:sp>
          <p:nvSpPr>
            <p:cNvPr id="11" name="Cloud 10"/>
            <p:cNvSpPr/>
            <p:nvPr/>
          </p:nvSpPr>
          <p:spPr bwMode="auto">
            <a:xfrm>
              <a:off x="6206994" y="2303462"/>
              <a:ext cx="1794006" cy="562213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Operator</a:t>
              </a: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429000" y="2836862"/>
              <a:ext cx="3048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2836862"/>
              <a:ext cx="19050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0" idx="1"/>
            </p:cNvCxnSpPr>
            <p:nvPr/>
          </p:nvCxnSpPr>
          <p:spPr bwMode="auto">
            <a:xfrm rot="5400000">
              <a:off x="4290006" y="2385071"/>
              <a:ext cx="200386" cy="11603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 bwMode="auto">
            <a:xfrm rot="16200000" flipH="1">
              <a:off x="5052005" y="2783467"/>
              <a:ext cx="200386" cy="3636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1" idx="1"/>
            </p:cNvCxnSpPr>
            <p:nvPr/>
          </p:nvCxnSpPr>
          <p:spPr bwMode="auto">
            <a:xfrm rot="5400000">
              <a:off x="6156906" y="2118371"/>
              <a:ext cx="200386" cy="1693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" descr="C:\Users\leboudec\Desktop\hsh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423117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Radio Access Network </a:t>
            </a:r>
            <a:r>
              <a:rPr lang="fr-CH" dirty="0" err="1" smtClean="0">
                <a:solidFill>
                  <a:schemeClr val="accent1">
                    <a:lumMod val="50000"/>
                  </a:schemeClr>
                </a:solidFill>
              </a:rPr>
              <a:t>Operator</a:t>
            </a:r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 (RANO)</a:t>
            </a:r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Benefits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Reduced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of radio network</a:t>
            </a:r>
          </a:p>
          <a:p>
            <a:r>
              <a:rPr lang="fr-CH" dirty="0" err="1" smtClean="0"/>
              <a:t>Reduced</a:t>
            </a:r>
            <a:r>
              <a:rPr lang="fr-CH" dirty="0" smtClean="0"/>
              <a:t> </a:t>
            </a:r>
            <a:r>
              <a:rPr lang="fr-CH" dirty="0" err="1" smtClean="0"/>
              <a:t>costs</a:t>
            </a:r>
            <a:r>
              <a:rPr lang="fr-CH" dirty="0" smtClean="0"/>
              <a:t> of </a:t>
            </a:r>
            <a:r>
              <a:rPr lang="fr-CH" dirty="0" err="1" smtClean="0"/>
              <a:t>telecom</a:t>
            </a:r>
            <a:r>
              <a:rPr lang="fr-CH" dirty="0" smtClean="0"/>
              <a:t> services vital for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Issues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 dirty="0" smtClean="0"/>
              <a:t>Nature of </a:t>
            </a:r>
            <a:r>
              <a:rPr lang="fr-CH" dirty="0" err="1" smtClean="0"/>
              <a:t>operator</a:t>
            </a:r>
            <a:r>
              <a:rPr lang="fr-CH" dirty="0" smtClean="0"/>
              <a:t> (local </a:t>
            </a:r>
            <a:r>
              <a:rPr lang="fr-CH" dirty="0" err="1" smtClean="0"/>
              <a:t>community</a:t>
            </a:r>
            <a:r>
              <a:rPr lang="fr-CH" dirty="0" smtClean="0"/>
              <a:t>, </a:t>
            </a:r>
            <a:r>
              <a:rPr lang="fr-CH" dirty="0" err="1" smtClean="0"/>
              <a:t>private</a:t>
            </a:r>
            <a:r>
              <a:rPr lang="fr-CH" dirty="0" smtClean="0"/>
              <a:t> </a:t>
            </a:r>
            <a:r>
              <a:rPr lang="fr-CH" dirty="0" err="1" smtClean="0"/>
              <a:t>company</a:t>
            </a:r>
            <a:r>
              <a:rPr lang="fr-CH" dirty="0" smtClean="0"/>
              <a:t>, </a:t>
            </a:r>
            <a:r>
              <a:rPr lang="fr-CH" dirty="0" err="1" smtClean="0"/>
              <a:t>monopoly</a:t>
            </a:r>
            <a:r>
              <a:rPr lang="fr-CH" dirty="0" smtClean="0"/>
              <a:t> ? )</a:t>
            </a:r>
          </a:p>
          <a:p>
            <a:r>
              <a:rPr lang="fr-CH" dirty="0" err="1" smtClean="0"/>
              <a:t>Competition</a:t>
            </a:r>
            <a:r>
              <a:rPr lang="fr-CH" dirty="0" smtClean="0"/>
              <a:t> versus social optimum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	</a:t>
            </a:r>
            <a:r>
              <a:rPr lang="fr-CH" dirty="0" err="1" smtClean="0"/>
              <a:t>Complexity</a:t>
            </a:r>
            <a:r>
              <a:rPr lang="fr-CH" dirty="0" smtClean="0"/>
              <a:t> of  (</a:t>
            </a:r>
            <a:r>
              <a:rPr lang="fr-CH" dirty="0" err="1" smtClean="0"/>
              <a:t>secure</a:t>
            </a:r>
            <a:r>
              <a:rPr lang="fr-CH" dirty="0" smtClean="0"/>
              <a:t>) software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err="1" smtClean="0"/>
              <a:t>Traffic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399"/>
            <a:ext cx="6934200" cy="5065713"/>
          </a:xfrm>
        </p:spPr>
        <p:txBody>
          <a:bodyPr/>
          <a:lstStyle/>
          <a:p>
            <a:r>
              <a:rPr lang="fr-CH" dirty="0" err="1" smtClean="0"/>
              <a:t>Today’s</a:t>
            </a:r>
            <a:r>
              <a:rPr lang="fr-CH" dirty="0" smtClean="0"/>
              <a:t> </a:t>
            </a:r>
            <a:r>
              <a:rPr lang="fr-CH" dirty="0" err="1" smtClean="0"/>
              <a:t>equipment</a:t>
            </a:r>
            <a:r>
              <a:rPr lang="fr-CH" dirty="0" smtClean="0"/>
              <a:t> power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largely</a:t>
            </a:r>
            <a:r>
              <a:rPr lang="fr-CH" dirty="0" smtClean="0"/>
              <a:t> </a:t>
            </a:r>
            <a:r>
              <a:rPr lang="fr-CH" dirty="0" err="1" smtClean="0"/>
              <a:t>traffic</a:t>
            </a:r>
            <a:r>
              <a:rPr lang="fr-CH" dirty="0" smtClean="0"/>
              <a:t> </a:t>
            </a:r>
            <a:r>
              <a:rPr lang="fr-CH" dirty="0" err="1" smtClean="0"/>
              <a:t>insensitive</a:t>
            </a:r>
            <a:endParaRPr lang="fr-CH" dirty="0" smtClean="0"/>
          </a:p>
          <a:p>
            <a:pPr lvl="1"/>
            <a:r>
              <a:rPr lang="fr-CH" dirty="0" smtClean="0"/>
              <a:t>Power </a:t>
            </a:r>
            <a:r>
              <a:rPr lang="fr-CH" dirty="0" err="1" smtClean="0"/>
              <a:t>amplifiers</a:t>
            </a:r>
            <a:r>
              <a:rPr lang="fr-CH" dirty="0" smtClean="0"/>
              <a:t>, non </a:t>
            </a:r>
            <a:r>
              <a:rPr lang="fr-CH" dirty="0" err="1" smtClean="0"/>
              <a:t>idling</a:t>
            </a:r>
            <a:r>
              <a:rPr lang="fr-CH" dirty="0" smtClean="0"/>
              <a:t> processors</a:t>
            </a:r>
          </a:p>
          <a:p>
            <a:r>
              <a:rPr lang="fr-CH" dirty="0" err="1" smtClean="0"/>
              <a:t>Tomorrow’s</a:t>
            </a:r>
            <a:r>
              <a:rPr lang="fr-CH" dirty="0" smtClean="0"/>
              <a:t> </a:t>
            </a:r>
            <a:r>
              <a:rPr lang="fr-CH" dirty="0" err="1" smtClean="0"/>
              <a:t>equipment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much</a:t>
            </a:r>
            <a:r>
              <a:rPr lang="fr-CH" dirty="0" smtClean="0"/>
              <a:t> more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In the </a:t>
            </a:r>
            <a:r>
              <a:rPr lang="fr-CH" dirty="0" err="1" smtClean="0"/>
              <a:t>rest</a:t>
            </a:r>
            <a:r>
              <a:rPr lang="fr-CH" dirty="0" smtClean="0"/>
              <a:t> of </a:t>
            </a:r>
            <a:r>
              <a:rPr lang="fr-CH" dirty="0" err="1" smtClean="0"/>
              <a:t>this</a:t>
            </a:r>
            <a:r>
              <a:rPr lang="fr-CH" dirty="0" smtClean="0"/>
              <a:t> section I focus on </a:t>
            </a:r>
            <a:r>
              <a:rPr lang="fr-CH" dirty="0" err="1" smtClean="0"/>
              <a:t>operation</a:t>
            </a:r>
            <a:r>
              <a:rPr lang="fr-CH" dirty="0" smtClean="0"/>
              <a:t> and design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Cloud </a:t>
            </a:r>
            <a:r>
              <a:rPr lang="fr-CH" dirty="0" err="1" smtClean="0"/>
              <a:t>Computing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Make</a:t>
            </a:r>
            <a:r>
              <a:rPr lang="fr-CH" dirty="0" smtClean="0"/>
              <a:t> software and system simple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971800"/>
            <a:ext cx="4813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438400" cy="41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943600" y="762000"/>
            <a:ext cx="2690813" cy="1664732"/>
            <a:chOff x="6019800" y="1219200"/>
            <a:chExt cx="2690813" cy="1664732"/>
          </a:xfrm>
        </p:grpSpPr>
        <p:pic>
          <p:nvPicPr>
            <p:cNvPr id="9219" name="Picture 3" descr="C:\Users\leboudec\Desktop\nokia-cell-phon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AF1"/>
                </a:clrFrom>
                <a:clrTo>
                  <a:srgbClr val="FDFAF1">
                    <a:alpha val="0"/>
                  </a:srgbClr>
                </a:clrTo>
              </a:clrChange>
            </a:blip>
            <a:srcRect t="17467" b="12665"/>
            <a:stretch>
              <a:fillRect/>
            </a:stretch>
          </p:blipFill>
          <p:spPr bwMode="auto">
            <a:xfrm>
              <a:off x="6096000" y="1219200"/>
              <a:ext cx="2614613" cy="1524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 bwMode="auto">
            <a:xfrm>
              <a:off x="6019800" y="1981200"/>
              <a:ext cx="2286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48400" y="2514600"/>
              <a:ext cx="228600" cy="369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Cloud 12"/>
          <p:cNvSpPr/>
          <p:nvPr/>
        </p:nvSpPr>
        <p:spPr bwMode="auto">
          <a:xfrm>
            <a:off x="2209800" y="2362200"/>
            <a:ext cx="2438400" cy="140553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Content</a:t>
            </a:r>
            <a:r>
              <a:rPr kumimoji="0" lang="fr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Centric</a:t>
            </a:r>
            <a:r>
              <a:rPr kumimoji="0" lang="fr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Operator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4495800" y="3352800"/>
            <a:ext cx="24384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4648200" y="1828800"/>
            <a:ext cx="2057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20" name="TextBox 19"/>
          <p:cNvSpPr txBox="1"/>
          <p:nvPr/>
        </p:nvSpPr>
        <p:spPr>
          <a:xfrm>
            <a:off x="5410200" y="3886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report</a:t>
            </a:r>
            <a:endParaRPr lang="fr-CH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1828800"/>
            <a:ext cx="151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Query</a:t>
            </a:r>
            <a:r>
              <a:rPr lang="fr-CH" dirty="0" smtClean="0"/>
              <a:t>, control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 </a:t>
            </a:r>
            <a:r>
              <a:rPr lang="fr-CH" dirty="0" err="1" smtClean="0"/>
              <a:t>Centric</a:t>
            </a:r>
            <a:r>
              <a:rPr lang="fr-CH" dirty="0" smtClean="0"/>
              <a:t> Networking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4571999"/>
            <a:ext cx="6477000" cy="2170113"/>
          </a:xfrm>
        </p:spPr>
        <p:txBody>
          <a:bodyPr/>
          <a:lstStyle/>
          <a:p>
            <a:r>
              <a:rPr lang="fr-CH" dirty="0" smtClean="0"/>
              <a:t>Replace </a:t>
            </a:r>
            <a:r>
              <a:rPr lang="fr-CH" dirty="0" err="1" smtClean="0"/>
              <a:t>connection</a:t>
            </a:r>
            <a:r>
              <a:rPr lang="fr-CH" dirty="0" smtClean="0"/>
              <a:t> and end-host </a:t>
            </a:r>
            <a:r>
              <a:rPr lang="fr-CH" dirty="0" err="1" smtClean="0"/>
              <a:t>naming</a:t>
            </a:r>
            <a:r>
              <a:rPr lang="fr-CH" dirty="0" smtClean="0"/>
              <a:t> by </a:t>
            </a:r>
            <a:r>
              <a:rPr lang="fr-CH" dirty="0" err="1" smtClean="0"/>
              <a:t>secure</a:t>
            </a:r>
            <a:r>
              <a:rPr lang="fr-CH" dirty="0" smtClean="0"/>
              <a:t>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naming</a:t>
            </a:r>
            <a:endParaRPr lang="fr-CH" dirty="0" smtClean="0"/>
          </a:p>
          <a:p>
            <a:r>
              <a:rPr lang="fr-CH" dirty="0" err="1" smtClean="0"/>
              <a:t>Expected</a:t>
            </a:r>
            <a:r>
              <a:rPr lang="fr-CH" dirty="0" smtClean="0"/>
              <a:t> to </a:t>
            </a:r>
            <a:r>
              <a:rPr lang="fr-CH" dirty="0" err="1" smtClean="0"/>
              <a:t>simplify</a:t>
            </a:r>
            <a:r>
              <a:rPr lang="fr-CH" dirty="0" smtClean="0"/>
              <a:t> design and </a:t>
            </a:r>
            <a:r>
              <a:rPr lang="fr-CH" dirty="0" err="1" smtClean="0"/>
              <a:t>operation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429375" cy="1457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7310438" cy="18138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Weights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Mobile networks of the future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i="1" dirty="0" err="1" smtClean="0">
                <a:solidFill>
                  <a:srgbClr val="FF0000"/>
                </a:solidFill>
              </a:rPr>
              <a:t>energy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i="1" dirty="0" err="1" smtClean="0">
                <a:solidFill>
                  <a:srgbClr val="FF0000"/>
                </a:solidFill>
              </a:rPr>
              <a:t>sober</a:t>
            </a:r>
            <a:r>
              <a:rPr lang="fr-CH" i="1" dirty="0" smtClean="0">
                <a:solidFill>
                  <a:srgbClr val="FF0000"/>
                </a:solidFill>
              </a:rPr>
              <a:t>  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r>
              <a:rPr lang="fr-CH" dirty="0" smtClean="0"/>
              <a:t> to </a:t>
            </a:r>
            <a:r>
              <a:rPr lang="fr-CH" dirty="0" err="1" smtClean="0"/>
              <a:t>traffic</a:t>
            </a:r>
            <a:endParaRPr lang="fr-CH" dirty="0" smtClean="0"/>
          </a:p>
          <a:p>
            <a:pPr lvl="1"/>
            <a:r>
              <a:rPr lang="fr-CH" dirty="0" err="1" smtClean="0"/>
              <a:t>Traffic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r>
              <a:rPr lang="fr-CH" dirty="0" smtClean="0"/>
              <a:t> </a:t>
            </a:r>
            <a:r>
              <a:rPr lang="fr-CH" dirty="0" err="1" smtClean="0"/>
              <a:t>equipment</a:t>
            </a:r>
            <a:endParaRPr lang="fr-CH" dirty="0" smtClean="0"/>
          </a:p>
          <a:p>
            <a:pPr lvl="1"/>
            <a:r>
              <a:rPr lang="fr-CH" dirty="0" smtClean="0"/>
              <a:t>Smart design and adaptive </a:t>
            </a:r>
            <a:r>
              <a:rPr lang="fr-CH" dirty="0" err="1" smtClean="0"/>
              <a:t>resource</a:t>
            </a:r>
            <a:r>
              <a:rPr lang="fr-CH" dirty="0" smtClean="0"/>
              <a:t> allocation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 smtClean="0"/>
              <a:t>Minor</a:t>
            </a:r>
            <a:r>
              <a:rPr lang="fr-CH" dirty="0" smtClean="0"/>
              <a:t> impact on the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Mobile networks are vital to the 2000 W society and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i="1" dirty="0" smtClean="0">
                <a:solidFill>
                  <a:srgbClr val="FF0000"/>
                </a:solidFill>
              </a:rPr>
              <a:t>simple</a:t>
            </a:r>
            <a:r>
              <a:rPr lang="fr-CH" dirty="0" smtClean="0"/>
              <a:t> and </a:t>
            </a:r>
            <a:r>
              <a:rPr lang="fr-CH" i="1" dirty="0" err="1" smtClean="0">
                <a:solidFill>
                  <a:srgbClr val="FF0000"/>
                </a:solidFill>
              </a:rPr>
              <a:t>reliable</a:t>
            </a:r>
            <a:r>
              <a:rPr lang="fr-CH" dirty="0" smtClean="0"/>
              <a:t>.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Research</a:t>
            </a:r>
            <a:r>
              <a:rPr lang="fr-CH" dirty="0" smtClean="0"/>
              <a:t> on new </a:t>
            </a:r>
            <a:r>
              <a:rPr lang="fr-CH" dirty="0" err="1" smtClean="0"/>
              <a:t>paradigms</a:t>
            </a:r>
            <a:r>
              <a:rPr lang="fr-CH" dirty="0" smtClean="0"/>
              <a:t> </a:t>
            </a:r>
          </a:p>
          <a:p>
            <a:pPr lvl="1"/>
            <a:r>
              <a:rPr lang="fr-CH" dirty="0" smtClean="0"/>
              <a:t>Network sharing, </a:t>
            </a:r>
            <a:br>
              <a:rPr lang="fr-CH" dirty="0" smtClean="0"/>
            </a:br>
            <a:r>
              <a:rPr lang="fr-CH" dirty="0" smtClean="0"/>
              <a:t>Radio Access Network </a:t>
            </a:r>
            <a:r>
              <a:rPr lang="fr-CH" dirty="0" err="1" smtClean="0"/>
              <a:t>Operator</a:t>
            </a:r>
            <a:endParaRPr lang="fr-CH" dirty="0" smtClean="0"/>
          </a:p>
          <a:p>
            <a:pPr lvl="1"/>
            <a:r>
              <a:rPr lang="fr-CH" dirty="0" smtClean="0"/>
              <a:t>Simple and </a:t>
            </a:r>
            <a:r>
              <a:rPr lang="fr-CH" dirty="0" err="1" smtClean="0"/>
              <a:t>secure</a:t>
            </a:r>
            <a:r>
              <a:rPr lang="fr-CH" dirty="0" smtClean="0"/>
              <a:t> content </a:t>
            </a:r>
            <a:r>
              <a:rPr lang="fr-CH" dirty="0" err="1" smtClean="0"/>
              <a:t>centric</a:t>
            </a:r>
            <a:r>
              <a:rPr lang="fr-CH" dirty="0" smtClean="0"/>
              <a:t> </a:t>
            </a:r>
            <a:r>
              <a:rPr lang="fr-CH" dirty="0" err="1" smtClean="0"/>
              <a:t>networking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Major impact on the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Line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Greening</a:t>
            </a:r>
            <a:r>
              <a:rPr lang="fr-CH" dirty="0" smtClean="0"/>
              <a:t> mobile networks </a:t>
            </a:r>
            <a:r>
              <a:rPr lang="fr-CH" dirty="0" err="1" smtClean="0"/>
              <a:t>is</a:t>
            </a:r>
            <a:r>
              <a:rPr lang="fr-CH" dirty="0" smtClean="0"/>
              <a:t> a must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smtClean="0"/>
              <a:t>But do not cross the line</a:t>
            </a:r>
          </a:p>
          <a:p>
            <a:pPr lvl="1"/>
            <a:r>
              <a:rPr lang="fr-CH" dirty="0" smtClean="0"/>
              <a:t> </a:t>
            </a:r>
            <a:r>
              <a:rPr lang="fr-CH" dirty="0" smtClean="0"/>
              <a:t>Network </a:t>
            </a:r>
            <a:r>
              <a:rPr lang="fr-CH" dirty="0" err="1" smtClean="0"/>
              <a:t>operation</a:t>
            </a:r>
            <a:r>
              <a:rPr lang="fr-CH" dirty="0" smtClean="0"/>
              <a:t> and usage must </a:t>
            </a:r>
            <a:r>
              <a:rPr lang="fr-CH" dirty="0" err="1" smtClean="0"/>
              <a:t>be</a:t>
            </a:r>
            <a:r>
              <a:rPr lang="fr-CH" dirty="0" smtClean="0"/>
              <a:t> simple and </a:t>
            </a:r>
            <a:r>
              <a:rPr lang="fr-CH" dirty="0" err="1" smtClean="0"/>
              <a:t>reliable</a:t>
            </a:r>
            <a:endParaRPr lang="fr-CH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smtClean="0"/>
              <a:t>Save </a:t>
            </a:r>
            <a:r>
              <a:rPr lang="fr-CH" sz="3600" dirty="0" err="1" smtClean="0"/>
              <a:t>Energy</a:t>
            </a:r>
            <a:r>
              <a:rPr lang="fr-CH" sz="3600" dirty="0" smtClean="0"/>
              <a:t> by </a:t>
            </a:r>
            <a:r>
              <a:rPr lang="fr-CH" sz="3600" dirty="0" err="1" smtClean="0"/>
              <a:t>Shutting</a:t>
            </a:r>
            <a:r>
              <a:rPr lang="fr-CH" sz="3600" dirty="0" smtClean="0"/>
              <a:t> Down Base Stations</a:t>
            </a:r>
            <a:endParaRPr lang="fr-CH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1" y="5105400"/>
            <a:ext cx="7512050" cy="1636712"/>
          </a:xfrm>
        </p:spPr>
        <p:txBody>
          <a:bodyPr/>
          <a:lstStyle/>
          <a:p>
            <a:r>
              <a:rPr lang="fr-CH" dirty="0" err="1" smtClean="0"/>
              <a:t>Savings</a:t>
            </a:r>
            <a:r>
              <a:rPr lang="fr-CH" dirty="0" smtClean="0"/>
              <a:t> up to 25-30%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achieved</a:t>
            </a:r>
            <a:endParaRPr lang="fr-CH" dirty="0" smtClean="0"/>
          </a:p>
          <a:p>
            <a:r>
              <a:rPr lang="fr-CH" dirty="0" smtClean="0"/>
              <a:t>Network sharing </a:t>
            </a:r>
            <a:r>
              <a:rPr lang="fr-CH" dirty="0" err="1" smtClean="0"/>
              <a:t>allows</a:t>
            </a:r>
            <a:r>
              <a:rPr lang="fr-CH" dirty="0" smtClean="0"/>
              <a:t> </a:t>
            </a:r>
            <a:r>
              <a:rPr lang="fr-CH" dirty="0" err="1" smtClean="0"/>
              <a:t>shutting</a:t>
            </a:r>
            <a:r>
              <a:rPr lang="fr-CH" dirty="0" smtClean="0"/>
              <a:t> down </a:t>
            </a:r>
            <a:r>
              <a:rPr lang="fr-CH" dirty="0" err="1" smtClean="0"/>
              <a:t>entire</a:t>
            </a:r>
            <a:r>
              <a:rPr lang="fr-CH" dirty="0" smtClean="0"/>
              <a:t> network </a:t>
            </a:r>
            <a:r>
              <a:rPr lang="fr-CH" dirty="0" err="1" smtClean="0"/>
              <a:t>at</a:t>
            </a:r>
            <a:r>
              <a:rPr lang="fr-CH" dirty="0" smtClean="0"/>
              <a:t> off </a:t>
            </a:r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periods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620077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95800" y="2362200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GreenComm‘09</a:t>
            </a:r>
            <a:endParaRPr lang="fr-CH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2362200"/>
            <a:ext cx="727710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39000" y="4419600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GreenMetrics‘09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Save </a:t>
            </a:r>
            <a:r>
              <a:rPr lang="fr-CH" dirty="0" err="1" smtClean="0"/>
              <a:t>Energy</a:t>
            </a:r>
            <a:r>
              <a:rPr lang="fr-CH" dirty="0" smtClean="0"/>
              <a:t> by Optimal Network Design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90800"/>
            <a:ext cx="8086725" cy="5461000"/>
          </a:xfrm>
        </p:spPr>
        <p:txBody>
          <a:bodyPr/>
          <a:lstStyle/>
          <a:p>
            <a:r>
              <a:rPr lang="fr-CH" dirty="0" smtClean="0"/>
              <a:t>Design and route </a:t>
            </a:r>
            <a:r>
              <a:rPr lang="fr-CH" dirty="0" err="1" smtClean="0"/>
              <a:t>according</a:t>
            </a:r>
            <a:r>
              <a:rPr lang="fr-CH" dirty="0" smtClean="0"/>
              <a:t> to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(</a:t>
            </a:r>
            <a:r>
              <a:rPr lang="fr-CH" dirty="0" err="1" smtClean="0"/>
              <a:t>optical</a:t>
            </a:r>
            <a:r>
              <a:rPr lang="fr-CH" dirty="0" smtClean="0"/>
              <a:t> </a:t>
            </a:r>
            <a:r>
              <a:rPr lang="fr-CH" dirty="0" err="1" smtClean="0"/>
              <a:t>switching</a:t>
            </a:r>
            <a:r>
              <a:rPr lang="fr-CH" dirty="0" smtClean="0"/>
              <a:t> vs IP </a:t>
            </a:r>
            <a:r>
              <a:rPr lang="fr-CH" dirty="0" err="1" smtClean="0"/>
              <a:t>routing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Femto </a:t>
            </a:r>
            <a:r>
              <a:rPr lang="fr-CH" dirty="0" err="1" smtClean="0"/>
              <a:t>cells</a:t>
            </a:r>
            <a:r>
              <a:rPr lang="fr-CH" dirty="0" smtClean="0"/>
              <a:t> to </a:t>
            </a:r>
            <a:r>
              <a:rPr lang="fr-CH" dirty="0" err="1" smtClean="0"/>
              <a:t>reduce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consumption</a:t>
            </a:r>
            <a:r>
              <a:rPr lang="fr-CH" dirty="0" smtClean="0"/>
              <a:t> of down and up </a:t>
            </a:r>
            <a:r>
              <a:rPr lang="fr-CH" dirty="0" err="1" smtClean="0"/>
              <a:t>link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935" y="1143000"/>
            <a:ext cx="5888940" cy="13469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82522" y="2297668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GreenComm‘09</a:t>
            </a:r>
            <a:endParaRPr lang="fr-CH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322" y="3502738"/>
            <a:ext cx="6629400" cy="15714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39722" y="4812268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GreenComm‘09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Picture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6724" y="1981200"/>
            <a:ext cx="4917276" cy="39724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3886201" y="533400"/>
            <a:ext cx="5149850" cy="6208713"/>
          </a:xfrm>
        </p:spPr>
        <p:txBody>
          <a:bodyPr/>
          <a:lstStyle/>
          <a:p>
            <a:r>
              <a:rPr lang="fr-CH" sz="2400" dirty="0" smtClean="0">
                <a:solidFill>
                  <a:schemeClr val="bg2">
                    <a:lumMod val="50000"/>
                  </a:schemeClr>
                </a:solidFill>
              </a:rPr>
              <a:t>Femto </a:t>
            </a:r>
            <a:r>
              <a:rPr lang="fr-CH" sz="2400" dirty="0" err="1" smtClean="0">
                <a:solidFill>
                  <a:schemeClr val="bg2">
                    <a:lumMod val="50000"/>
                  </a:schemeClr>
                </a:solidFill>
              </a:rPr>
              <a:t>Cells</a:t>
            </a:r>
            <a:r>
              <a:rPr lang="fr-CH" sz="24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Assume 20 %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swiss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households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equipped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3G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femtocell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, 15W</a:t>
            </a:r>
          </a:p>
          <a:p>
            <a:pPr lvl="1"/>
            <a:endParaRPr lang="fr-CH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Increases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power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consumption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households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by 0.5 %</a:t>
            </a:r>
          </a:p>
          <a:p>
            <a:pPr lvl="1"/>
            <a:endParaRPr lang="fr-CH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Compare to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existing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mobile phone network power </a:t>
            </a:r>
            <a:r>
              <a:rPr lang="fr-CH" sz="2000" dirty="0" err="1" smtClean="0">
                <a:solidFill>
                  <a:schemeClr val="bg2">
                    <a:lumMod val="50000"/>
                  </a:schemeClr>
                </a:solidFill>
              </a:rPr>
              <a:t>consumption</a:t>
            </a:r>
            <a:r>
              <a:rPr lang="fr-CH" sz="2000" dirty="0" smtClean="0">
                <a:solidFill>
                  <a:schemeClr val="bg2">
                    <a:lumMod val="50000"/>
                  </a:schemeClr>
                </a:solidFill>
              </a:rPr>
              <a:t> (RF + BB) : + 50 %</a:t>
            </a:r>
          </a:p>
          <a:p>
            <a:pPr lvl="1"/>
            <a:endParaRPr lang="fr-CH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Online </a:t>
            </a:r>
            <a:r>
              <a:rPr lang="fr-CH" dirty="0" err="1" smtClean="0"/>
              <a:t>Dynamical</a:t>
            </a:r>
            <a:r>
              <a:rPr lang="fr-CH" dirty="0" smtClean="0"/>
              <a:t> Allocation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Idea</a:t>
            </a:r>
            <a:r>
              <a:rPr lang="fr-CH" dirty="0" smtClean="0"/>
              <a:t>: </a:t>
            </a:r>
          </a:p>
          <a:p>
            <a:pPr lvl="1"/>
            <a:r>
              <a:rPr lang="fr-CH" dirty="0" err="1" smtClean="0"/>
              <a:t>Predict</a:t>
            </a:r>
            <a:r>
              <a:rPr lang="fr-CH" dirty="0" smtClean="0"/>
              <a:t> </a:t>
            </a:r>
            <a:r>
              <a:rPr lang="fr-CH" dirty="0" err="1" smtClean="0"/>
              <a:t>aggregate</a:t>
            </a:r>
            <a:r>
              <a:rPr lang="fr-CH" dirty="0" smtClean="0"/>
              <a:t> </a:t>
            </a:r>
            <a:r>
              <a:rPr lang="fr-CH" dirty="0" err="1" smtClean="0"/>
              <a:t>traffic</a:t>
            </a:r>
            <a:endParaRPr lang="fr-CH" dirty="0" smtClean="0"/>
          </a:p>
          <a:p>
            <a:pPr lvl="1"/>
            <a:r>
              <a:rPr lang="fr-CH" dirty="0" err="1" smtClean="0"/>
              <a:t>Decide</a:t>
            </a:r>
            <a:r>
              <a:rPr lang="fr-CH" dirty="0" smtClean="0"/>
              <a:t> </a:t>
            </a:r>
            <a:r>
              <a:rPr lang="fr-CH" dirty="0" err="1" smtClean="0"/>
              <a:t>resource</a:t>
            </a:r>
            <a:r>
              <a:rPr lang="fr-CH" dirty="0" smtClean="0"/>
              <a:t> allocation </a:t>
            </a:r>
            <a:r>
              <a:rPr lang="fr-CH" dirty="0" err="1" smtClean="0"/>
              <a:t>every</a:t>
            </a:r>
            <a:r>
              <a:rPr lang="fr-CH" dirty="0" smtClean="0"/>
              <a:t> </a:t>
            </a:r>
            <a:r>
              <a:rPr lang="fr-CH" dirty="0" err="1" smtClean="0"/>
              <a:t>say</a:t>
            </a:r>
            <a:r>
              <a:rPr lang="fr-CH" dirty="0" smtClean="0"/>
              <a:t> 2-5 mn</a:t>
            </a:r>
          </a:p>
          <a:p>
            <a:pPr lvl="1"/>
            <a:r>
              <a:rPr lang="fr-CH" dirty="0" err="1" smtClean="0"/>
              <a:t>Optimize</a:t>
            </a:r>
            <a:r>
              <a:rPr lang="fr-CH" dirty="0" smtClean="0"/>
              <a:t> network </a:t>
            </a:r>
            <a:r>
              <a:rPr lang="fr-CH" dirty="0" err="1" smtClean="0"/>
              <a:t>predicted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subject</a:t>
            </a:r>
            <a:r>
              <a:rPr lang="fr-CH" dirty="0" smtClean="0"/>
              <a:t> to </a:t>
            </a:r>
            <a:r>
              <a:rPr lang="fr-CH" dirty="0" err="1" smtClean="0"/>
              <a:t>quality</a:t>
            </a:r>
            <a:r>
              <a:rPr lang="fr-CH" dirty="0" smtClean="0"/>
              <a:t> of service</a:t>
            </a:r>
          </a:p>
          <a:p>
            <a:pPr lvl="1"/>
            <a:r>
              <a:rPr lang="fr-CH" dirty="0" smtClean="0"/>
              <a:t>Efficient for data </a:t>
            </a:r>
            <a:r>
              <a:rPr lang="fr-CH" dirty="0" err="1" smtClean="0"/>
              <a:t>traffic</a:t>
            </a:r>
            <a:endParaRPr lang="fr-CH" dirty="0" smtClean="0"/>
          </a:p>
          <a:p>
            <a:pPr lvl="1"/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81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81535"/>
            <a:ext cx="6172200" cy="19230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38800" y="6019800"/>
            <a:ext cx="245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EuropeanWireless2010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2724</TotalTime>
  <Words>1074</Words>
  <Application>Microsoft Office PowerPoint</Application>
  <PresentationFormat>On-screen Show (4:3)</PresentationFormat>
  <Paragraphs>279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tcp</vt:lpstr>
      <vt:lpstr>Greening of Mobile Networks : Myths and Opportunities </vt:lpstr>
      <vt:lpstr>Contents</vt:lpstr>
      <vt:lpstr>Mobile Operator Energy Consumption Facts</vt:lpstr>
      <vt:lpstr>Radio Network Is A Major Electricity Consumer</vt:lpstr>
      <vt:lpstr>Traffic Proportional Energy Consumption</vt:lpstr>
      <vt:lpstr>Save Energy by Shutting Down Base Stations</vt:lpstr>
      <vt:lpstr>Save Energy by Optimal Network Design</vt:lpstr>
      <vt:lpstr>Slide 8</vt:lpstr>
      <vt:lpstr>Online Dynamical Allocation</vt:lpstr>
      <vt:lpstr>Experimental Results</vt:lpstr>
      <vt:lpstr>Optimal Allocation of Users to Cell by Binary Integer Programming Heuristic</vt:lpstr>
      <vt:lpstr>Traffic Model</vt:lpstr>
      <vt:lpstr>Example of Result</vt:lpstr>
      <vt:lpstr>Impact on Network Performance</vt:lpstr>
      <vt:lpstr>Energy Savings up to 40%</vt:lpstr>
      <vt:lpstr>Next Steps: Dynamical Allocation of Resources</vt:lpstr>
      <vt:lpstr>Online Optimization with Mean Field</vt:lpstr>
      <vt:lpstr>Take Home Message</vt:lpstr>
      <vt:lpstr>Contents</vt:lpstr>
      <vt:lpstr>I Had A Dream …</vt:lpstr>
      <vt:lpstr>Mobile Networks can contribute, too…</vt:lpstr>
      <vt:lpstr>Intelligent Management of Energy Consumption and Production</vt:lpstr>
      <vt:lpstr>One Day in the Life of Robert Longirod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Smart energy management issues</vt:lpstr>
      <vt:lpstr>Impact of Saving Energy in Radio Network</vt:lpstr>
      <vt:lpstr>The Myth of e-cars</vt:lpstr>
      <vt:lpstr>Take-Home Message</vt:lpstr>
      <vt:lpstr>Contents</vt:lpstr>
      <vt:lpstr>Roadmap for Green Telecom</vt:lpstr>
      <vt:lpstr>The 2000 W society will need</vt:lpstr>
      <vt:lpstr>Slide 40</vt:lpstr>
      <vt:lpstr>Radio Access Network</vt:lpstr>
      <vt:lpstr>Slide 42</vt:lpstr>
      <vt:lpstr>Base Stations become Commodity</vt:lpstr>
      <vt:lpstr>Slide 44</vt:lpstr>
      <vt:lpstr>Reduce Cost of Radio Access Network by Separating RF from Processing</vt:lpstr>
      <vt:lpstr>Radio Access Network Sharing</vt:lpstr>
      <vt:lpstr>Radio Access Network Operator (RANO)</vt:lpstr>
      <vt:lpstr>Radio Access Network Operator (RANO)</vt:lpstr>
      <vt:lpstr>Slide 49</vt:lpstr>
      <vt:lpstr>Cloud Computing</vt:lpstr>
      <vt:lpstr>Content Centric Networking</vt:lpstr>
      <vt:lpstr>Weights…</vt:lpstr>
      <vt:lpstr>The 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392</cp:revision>
  <cp:lastPrinted>1601-01-01T00:00:00Z</cp:lastPrinted>
  <dcterms:created xsi:type="dcterms:W3CDTF">1601-01-01T00:00:00Z</dcterms:created>
  <dcterms:modified xsi:type="dcterms:W3CDTF">2010-05-30T23:08:29Z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